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6" r:id="rId2"/>
    <p:sldId id="287" r:id="rId3"/>
    <p:sldId id="288" r:id="rId4"/>
    <p:sldId id="289" r:id="rId5"/>
    <p:sldId id="259" r:id="rId6"/>
    <p:sldId id="383" r:id="rId7"/>
    <p:sldId id="389" r:id="rId8"/>
    <p:sldId id="323" r:id="rId9"/>
    <p:sldId id="384" r:id="rId10"/>
    <p:sldId id="390" r:id="rId11"/>
    <p:sldId id="391" r:id="rId12"/>
    <p:sldId id="392" r:id="rId13"/>
    <p:sldId id="393" r:id="rId14"/>
    <p:sldId id="298" r:id="rId15"/>
    <p:sldId id="406" r:id="rId16"/>
    <p:sldId id="386" r:id="rId17"/>
    <p:sldId id="301" r:id="rId18"/>
    <p:sldId id="387" r:id="rId19"/>
    <p:sldId id="401" r:id="rId20"/>
    <p:sldId id="402" r:id="rId21"/>
    <p:sldId id="403" r:id="rId22"/>
    <p:sldId id="407" r:id="rId23"/>
    <p:sldId id="382" r:id="rId24"/>
    <p:sldId id="322" r:id="rId25"/>
    <p:sldId id="30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1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91696-898E-4D19-8ED2-67C21DB011F2}"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67BD3-0115-4567-B536-FE02BD83182C}" type="slidenum">
              <a:rPr lang="zh-CN" altLang="en-US" smtClean="0"/>
              <a:t>‹#›</a:t>
            </a:fld>
            <a:endParaRPr lang="zh-CN" altLang="en-US"/>
          </a:p>
        </p:txBody>
      </p:sp>
    </p:spTree>
    <p:extLst>
      <p:ext uri="{BB962C8B-B14F-4D97-AF65-F5344CB8AC3E}">
        <p14:creationId xmlns:p14="http://schemas.microsoft.com/office/powerpoint/2010/main" val="354256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2</a:t>
            </a:fld>
            <a:endParaRPr lang="zh-CN" altLang="en-US"/>
          </a:p>
        </p:txBody>
      </p:sp>
    </p:spTree>
    <p:extLst>
      <p:ext uri="{BB962C8B-B14F-4D97-AF65-F5344CB8AC3E}">
        <p14:creationId xmlns:p14="http://schemas.microsoft.com/office/powerpoint/2010/main" val="191531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22</a:t>
            </a:fld>
            <a:endParaRPr lang="zh-CN" altLang="en-US"/>
          </a:p>
        </p:txBody>
      </p:sp>
    </p:spTree>
    <p:extLst>
      <p:ext uri="{BB962C8B-B14F-4D97-AF65-F5344CB8AC3E}">
        <p14:creationId xmlns:p14="http://schemas.microsoft.com/office/powerpoint/2010/main" val="2038230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t>超过 </a:t>
            </a:r>
            <a:r>
              <a:rPr lang="en-US" altLang="zh-CN" dirty="0"/>
              <a:t>1800 </a:t>
            </a:r>
            <a:r>
              <a:rPr lang="zh-CN" altLang="en-US" dirty="0"/>
              <a:t>万机器学习者的模型、数据和代码的巨大资源库。</a:t>
            </a:r>
          </a:p>
        </p:txBody>
      </p:sp>
      <p:sp>
        <p:nvSpPr>
          <p:cNvPr id="4" name="灯片编号占位符 3"/>
          <p:cNvSpPr>
            <a:spLocks noGrp="1"/>
          </p:cNvSpPr>
          <p:nvPr>
            <p:ph type="sldNum" sz="quarter" idx="5"/>
          </p:nvPr>
        </p:nvSpPr>
        <p:spPr/>
        <p:txBody>
          <a:bodyPr/>
          <a:lstStyle/>
          <a:p>
            <a:fld id="{1AEE52A1-69BF-4855-935B-5E13F0B67B93}" type="slidenum">
              <a:rPr lang="zh-CN" altLang="en-US" smtClean="0"/>
              <a:t>4</a:t>
            </a:fld>
            <a:endParaRPr lang="zh-CN" altLang="en-US"/>
          </a:p>
        </p:txBody>
      </p:sp>
    </p:spTree>
    <p:extLst>
      <p:ext uri="{BB962C8B-B14F-4D97-AF65-F5344CB8AC3E}">
        <p14:creationId xmlns:p14="http://schemas.microsoft.com/office/powerpoint/2010/main" val="84910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6</a:t>
            </a:fld>
            <a:endParaRPr lang="zh-CN" altLang="en-US"/>
          </a:p>
        </p:txBody>
      </p:sp>
    </p:spTree>
    <p:extLst>
      <p:ext uri="{BB962C8B-B14F-4D97-AF65-F5344CB8AC3E}">
        <p14:creationId xmlns:p14="http://schemas.microsoft.com/office/powerpoint/2010/main" val="255635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7</a:t>
            </a:fld>
            <a:endParaRPr lang="zh-CN" altLang="en-US"/>
          </a:p>
        </p:txBody>
      </p:sp>
    </p:spTree>
    <p:extLst>
      <p:ext uri="{BB962C8B-B14F-4D97-AF65-F5344CB8AC3E}">
        <p14:creationId xmlns:p14="http://schemas.microsoft.com/office/powerpoint/2010/main" val="289695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9</a:t>
            </a:fld>
            <a:endParaRPr lang="zh-CN" altLang="en-US"/>
          </a:p>
        </p:txBody>
      </p:sp>
    </p:spTree>
    <p:extLst>
      <p:ext uri="{BB962C8B-B14F-4D97-AF65-F5344CB8AC3E}">
        <p14:creationId xmlns:p14="http://schemas.microsoft.com/office/powerpoint/2010/main" val="47517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10</a:t>
            </a:fld>
            <a:endParaRPr lang="zh-CN" altLang="en-US"/>
          </a:p>
        </p:txBody>
      </p:sp>
    </p:spTree>
    <p:extLst>
      <p:ext uri="{BB962C8B-B14F-4D97-AF65-F5344CB8AC3E}">
        <p14:creationId xmlns:p14="http://schemas.microsoft.com/office/powerpoint/2010/main" val="238696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11</a:t>
            </a:fld>
            <a:endParaRPr lang="zh-CN" altLang="en-US"/>
          </a:p>
        </p:txBody>
      </p:sp>
    </p:spTree>
    <p:extLst>
      <p:ext uri="{BB962C8B-B14F-4D97-AF65-F5344CB8AC3E}">
        <p14:creationId xmlns:p14="http://schemas.microsoft.com/office/powerpoint/2010/main" val="356931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12</a:t>
            </a:fld>
            <a:endParaRPr lang="zh-CN" altLang="en-US"/>
          </a:p>
        </p:txBody>
      </p:sp>
    </p:spTree>
    <p:extLst>
      <p:ext uri="{BB962C8B-B14F-4D97-AF65-F5344CB8AC3E}">
        <p14:creationId xmlns:p14="http://schemas.microsoft.com/office/powerpoint/2010/main" val="52761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1AEE52A1-69BF-4855-935B-5E13F0B67B93}" type="slidenum">
              <a:rPr lang="zh-CN" altLang="en-US" smtClean="0"/>
              <a:t>13</a:t>
            </a:fld>
            <a:endParaRPr lang="zh-CN" altLang="en-US"/>
          </a:p>
        </p:txBody>
      </p:sp>
    </p:spTree>
    <p:extLst>
      <p:ext uri="{BB962C8B-B14F-4D97-AF65-F5344CB8AC3E}">
        <p14:creationId xmlns:p14="http://schemas.microsoft.com/office/powerpoint/2010/main" val="153008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4E8E0-1F8B-89BA-88CB-7FA75FEE57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CA5813-64BE-B925-58D2-33EB9BC81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BA753D-B392-3583-BEE3-6151FBC730A0}"/>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D6173175-C5BF-AFD7-9F54-485198B5F3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8B8C66-DE2D-EBFB-4B4C-425D2E5326A1}"/>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43236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C6B5F-2D01-ABE1-0861-1A7B1C7D69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7650B2-65DF-0EE7-03C4-EB13B5072B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E297C4-AC9E-A277-0386-81E9F5F5F06C}"/>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7CB92E40-9984-1E9F-6DBB-CE03BCB6C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C4C34F-994C-89C8-EF30-42E5309FE65B}"/>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3122575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959268-5075-6892-960D-418E2E65DF1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F64FFCB-A3AB-F7E6-0673-89D9F1A0085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9D3BF0-E302-C6E6-DC68-FBAA16D9323C}"/>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0743140A-17BF-3149-A2DC-1D4F73EC81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EE3835-7363-8D93-6018-F185D6C6B6D5}"/>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217710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3762F-E5D3-A664-C673-690B508484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0FB632-2482-4775-B46C-EC4C35127A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D558FE-B0E3-53F6-C908-776152285289}"/>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20F698EE-F17A-2E78-141C-AFBAD886F9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3EE964-3D75-CDAF-7C4E-F5C747DB5601}"/>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12240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6ADB1-A3F7-BD9F-520D-6634B31623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513A8B0-0F7B-6D2D-B26A-A8487A3245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9663267-4FDF-8899-BC67-F48AFBE8B8FE}"/>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52986D34-F4D0-B255-E9CF-29CB59E6FA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CA1302-3587-F9BB-ADAA-D2395E2B1A6C}"/>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311297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7C3F8-0FF7-E09A-1716-036D196A0F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FF162C-66F8-4500-8805-F99850D8374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23033F0-056B-D154-427A-BE11D51ECF4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7F34993-F866-3A0F-6117-D3ACFFEAAC71}"/>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6" name="页脚占位符 5">
            <a:extLst>
              <a:ext uri="{FF2B5EF4-FFF2-40B4-BE49-F238E27FC236}">
                <a16:creationId xmlns:a16="http://schemas.microsoft.com/office/drawing/2014/main" id="{0F3AEDFF-1605-C221-6642-4218BB4677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BC8C2F-5FE1-4B44-A7D9-10774EF54881}"/>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116009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124CA-3A66-A50A-127C-F4C80A9FEF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D374BD-5526-652B-F517-D00B2AC9B2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AF4E946-39B5-1376-2DA7-758BCF478F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F40F5-0518-40C0-F614-F749D93FB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C77D57C-E621-0A59-FC86-5FAC760E0B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3D5656-08BD-792E-A626-0B465A7EAC4C}"/>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8" name="页脚占位符 7">
            <a:extLst>
              <a:ext uri="{FF2B5EF4-FFF2-40B4-BE49-F238E27FC236}">
                <a16:creationId xmlns:a16="http://schemas.microsoft.com/office/drawing/2014/main" id="{F66974F4-850F-E4C5-F6C6-3D549E2A8F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14B028-1559-D85A-4E0B-ACEDFA317F55}"/>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35328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36316-AA2E-3B59-32C3-35FF28A40C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8B59DD-167D-87CD-7F77-205A941F165B}"/>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4" name="页脚占位符 3">
            <a:extLst>
              <a:ext uri="{FF2B5EF4-FFF2-40B4-BE49-F238E27FC236}">
                <a16:creationId xmlns:a16="http://schemas.microsoft.com/office/drawing/2014/main" id="{87021FF5-24BE-63A7-1B79-5098951F6F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06A5DF-FC21-1C69-9D39-34DFA00CED6A}"/>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83769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0DF732-909C-FC5E-692E-828A78DCB8BA}"/>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3" name="页脚占位符 2">
            <a:extLst>
              <a:ext uri="{FF2B5EF4-FFF2-40B4-BE49-F238E27FC236}">
                <a16:creationId xmlns:a16="http://schemas.microsoft.com/office/drawing/2014/main" id="{F0820DBF-D841-D5C5-C3B0-B6B7F58632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FD2E6A1-BD89-C9A0-1598-A780B55611B5}"/>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121464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6A5D9-B255-0643-8991-782F6754F7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8DB6D7-076A-2889-8087-31DD0F896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BDDF3B5-30E6-DDF2-18AD-FD8D0AD60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446C77-BD49-1CD0-029C-97707C8F1DE6}"/>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6" name="页脚占位符 5">
            <a:extLst>
              <a:ext uri="{FF2B5EF4-FFF2-40B4-BE49-F238E27FC236}">
                <a16:creationId xmlns:a16="http://schemas.microsoft.com/office/drawing/2014/main" id="{60549F6E-63A1-0D68-10E7-E52604E1CD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BC554E-B0AA-03B4-14FA-7CEAAEA08F2D}"/>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212867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8F5E2-19F5-7873-4C86-BA94CCE80E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F1DB14-257D-AFFC-ED9B-D3EF3C0EFF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013026-162A-C503-2279-A58E961CC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1520CB-3A0A-FD34-A1BB-5FD899D1C702}"/>
              </a:ext>
            </a:extLst>
          </p:cNvPr>
          <p:cNvSpPr>
            <a:spLocks noGrp="1"/>
          </p:cNvSpPr>
          <p:nvPr>
            <p:ph type="dt" sz="half" idx="10"/>
          </p:nvPr>
        </p:nvSpPr>
        <p:spPr/>
        <p:txBody>
          <a:bodyPr/>
          <a:lstStyle/>
          <a:p>
            <a:fld id="{D0F6394C-C7DC-4C0D-AC05-C1BAE2972E38}" type="datetimeFigureOut">
              <a:rPr lang="zh-CN" altLang="en-US" smtClean="0"/>
              <a:t>2024/6/28</a:t>
            </a:fld>
            <a:endParaRPr lang="zh-CN" altLang="en-US"/>
          </a:p>
        </p:txBody>
      </p:sp>
      <p:sp>
        <p:nvSpPr>
          <p:cNvPr id="6" name="页脚占位符 5">
            <a:extLst>
              <a:ext uri="{FF2B5EF4-FFF2-40B4-BE49-F238E27FC236}">
                <a16:creationId xmlns:a16="http://schemas.microsoft.com/office/drawing/2014/main" id="{FCA02F89-6DC5-FEDC-60AE-1C6AE75492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CE29E3-93EE-3A0C-D73F-B8BB12D1301F}"/>
              </a:ext>
            </a:extLst>
          </p:cNvPr>
          <p:cNvSpPr>
            <a:spLocks noGrp="1"/>
          </p:cNvSpPr>
          <p:nvPr>
            <p:ph type="sldNum" sz="quarter" idx="12"/>
          </p:nvPr>
        </p:nvSpPr>
        <p:spPr/>
        <p:txBody>
          <a:body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111034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918D72-BDDF-58BA-DC89-40F63AD84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A1DE67-9F4F-C527-89AC-7472CE005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645BE2-A9F4-F7EA-E6A3-A4AC4A990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6394C-C7DC-4C0D-AC05-C1BAE2972E38}" type="datetimeFigureOut">
              <a:rPr lang="zh-CN" altLang="en-US" smtClean="0"/>
              <a:t>2024/6/28</a:t>
            </a:fld>
            <a:endParaRPr lang="zh-CN" altLang="en-US"/>
          </a:p>
        </p:txBody>
      </p:sp>
      <p:sp>
        <p:nvSpPr>
          <p:cNvPr id="5" name="页脚占位符 4">
            <a:extLst>
              <a:ext uri="{FF2B5EF4-FFF2-40B4-BE49-F238E27FC236}">
                <a16:creationId xmlns:a16="http://schemas.microsoft.com/office/drawing/2014/main" id="{FE13FBC3-21BD-A4A5-2831-1EE54CA07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CA1069-DD2E-585F-863B-94E944CF4F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CA35F-7AF1-4F3F-848F-B8407FAF3C0C}" type="slidenum">
              <a:rPr lang="zh-CN" altLang="en-US" smtClean="0"/>
              <a:t>‹#›</a:t>
            </a:fld>
            <a:endParaRPr lang="zh-CN" altLang="en-US"/>
          </a:p>
        </p:txBody>
      </p:sp>
    </p:spTree>
    <p:extLst>
      <p:ext uri="{BB962C8B-B14F-4D97-AF65-F5344CB8AC3E}">
        <p14:creationId xmlns:p14="http://schemas.microsoft.com/office/powerpoint/2010/main" val="1381686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7.png"/><Relationship Id="rId5" Type="http://schemas.openxmlformats.org/officeDocument/2006/relationships/tags" Target="../tags/tag9.xml"/><Relationship Id="rId10" Type="http://schemas.openxmlformats.org/officeDocument/2006/relationships/image" Target="../media/image4.png"/><Relationship Id="rId4" Type="http://schemas.openxmlformats.org/officeDocument/2006/relationships/tags" Target="../tags/tag8.xml"/><Relationship Id="rId9"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l="49938"/>
          <a:stretch>
            <a:fillRect/>
          </a:stretch>
        </p:blipFill>
        <p:spPr>
          <a:xfrm>
            <a:off x="-397946" y="-2407"/>
            <a:ext cx="6103614" cy="6860407"/>
          </a:xfrm>
          <a:custGeom>
            <a:avLst/>
            <a:gdLst>
              <a:gd name="connsiteX0" fmla="*/ 0 w 12187790"/>
              <a:gd name="connsiteY0" fmla="*/ 0 h 6858000"/>
              <a:gd name="connsiteX1" fmla="*/ 7921399 w 12187790"/>
              <a:gd name="connsiteY1" fmla="*/ 0 h 6858000"/>
              <a:gd name="connsiteX2" fmla="*/ 12187790 w 12187790"/>
              <a:gd name="connsiteY2" fmla="*/ 6848238 h 6858000"/>
              <a:gd name="connsiteX3" fmla="*/ 12187790 w 12187790"/>
              <a:gd name="connsiteY3" fmla="*/ 6858000 h 6858000"/>
              <a:gd name="connsiteX4" fmla="*/ 0 w 121877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7790" h="6858000">
                <a:moveTo>
                  <a:pt x="0" y="0"/>
                </a:moveTo>
                <a:lnTo>
                  <a:pt x="7921399" y="0"/>
                </a:lnTo>
                <a:lnTo>
                  <a:pt x="12187790" y="6848238"/>
                </a:lnTo>
                <a:lnTo>
                  <a:pt x="12187790" y="6858000"/>
                </a:lnTo>
                <a:lnTo>
                  <a:pt x="0" y="6858000"/>
                </a:lnTo>
                <a:close/>
              </a:path>
            </a:pathLst>
          </a:custGeom>
        </p:spPr>
      </p:pic>
      <p:sp>
        <p:nvSpPr>
          <p:cNvPr id="31" name="直角三角形 30"/>
          <p:cNvSpPr/>
          <p:nvPr/>
        </p:nvSpPr>
        <p:spPr>
          <a:xfrm>
            <a:off x="-397945" y="3439426"/>
            <a:ext cx="2129742" cy="3418574"/>
          </a:xfrm>
          <a:prstGeom prst="rtTriangle">
            <a:avLst/>
          </a:prstGeom>
          <a:solidFill>
            <a:srgbClr val="6D9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a:off x="-397945" y="3900668"/>
            <a:ext cx="1842392" cy="2957332"/>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直角三角形 34"/>
          <p:cNvSpPr/>
          <p:nvPr/>
        </p:nvSpPr>
        <p:spPr>
          <a:xfrm rot="5400000">
            <a:off x="-328162" y="-69784"/>
            <a:ext cx="1384433" cy="1524000"/>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flipH="1">
            <a:off x="3530026" y="-8678"/>
            <a:ext cx="1012807" cy="2939977"/>
          </a:xfrm>
          <a:custGeom>
            <a:avLst/>
            <a:gdLst>
              <a:gd name="connsiteX0" fmla="*/ 1012807 w 1012807"/>
              <a:gd name="connsiteY0" fmla="*/ 0 h 2939977"/>
              <a:gd name="connsiteX1" fmla="*/ 930817 w 1012807"/>
              <a:gd name="connsiteY1" fmla="*/ 0 h 2939977"/>
              <a:gd name="connsiteX2" fmla="*/ 0 w 1012807"/>
              <a:gd name="connsiteY2" fmla="*/ 2939977 h 2939977"/>
              <a:gd name="connsiteX3" fmla="*/ 81990 w 1012807"/>
              <a:gd name="connsiteY3" fmla="*/ 2939977 h 2939977"/>
            </a:gdLst>
            <a:ahLst/>
            <a:cxnLst>
              <a:cxn ang="0">
                <a:pos x="connsiteX0" y="connsiteY0"/>
              </a:cxn>
              <a:cxn ang="0">
                <a:pos x="connsiteX1" y="connsiteY1"/>
              </a:cxn>
              <a:cxn ang="0">
                <a:pos x="connsiteX2" y="connsiteY2"/>
              </a:cxn>
              <a:cxn ang="0">
                <a:pos x="connsiteX3" y="connsiteY3"/>
              </a:cxn>
            </a:cxnLst>
            <a:rect l="l" t="t" r="r" b="b"/>
            <a:pathLst>
              <a:path w="1012807" h="2939977">
                <a:moveTo>
                  <a:pt x="1012807" y="0"/>
                </a:moveTo>
                <a:lnTo>
                  <a:pt x="930817" y="0"/>
                </a:lnTo>
                <a:lnTo>
                  <a:pt x="0" y="2939977"/>
                </a:lnTo>
                <a:lnTo>
                  <a:pt x="81990" y="29399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直角三角形 7"/>
          <p:cNvSpPr/>
          <p:nvPr/>
        </p:nvSpPr>
        <p:spPr>
          <a:xfrm flipH="1" flipV="1">
            <a:off x="10062258" y="-2407"/>
            <a:ext cx="2129742" cy="3418574"/>
          </a:xfrm>
          <a:prstGeom prst="rtTriangle">
            <a:avLst/>
          </a:prstGeom>
          <a:solidFill>
            <a:srgbClr val="6D9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H="1" flipV="1">
            <a:off x="10349608" y="-8678"/>
            <a:ext cx="1842392" cy="2957332"/>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369353" y="2111963"/>
            <a:ext cx="7966365" cy="1446550"/>
          </a:xfrm>
          <a:prstGeom prst="rect">
            <a:avLst/>
          </a:prstGeom>
          <a:noFill/>
        </p:spPr>
        <p:txBody>
          <a:bodyPr wrap="square" rtlCol="0">
            <a:spAutoFit/>
          </a:bodyPr>
          <a:lstStyle/>
          <a:p>
            <a:pPr algn="r"/>
            <a:r>
              <a:rPr lang="zh-CN" altLang="en-US" sz="4400" b="1" dirty="0">
                <a:solidFill>
                  <a:schemeClr val="accent1">
                    <a:lumMod val="75000"/>
                  </a:schemeClr>
                </a:solidFill>
                <a:latin typeface="Times New Roman" panose="02020603050405020304" charset="0"/>
                <a:ea typeface="思源黑体" panose="020B0400000000000000" charset="-122"/>
              </a:rPr>
              <a:t>基于地球化学元素的</a:t>
            </a:r>
            <a:endParaRPr lang="en-US" altLang="zh-CN" sz="4400" b="1" dirty="0">
              <a:solidFill>
                <a:schemeClr val="accent1">
                  <a:lumMod val="75000"/>
                </a:schemeClr>
              </a:solidFill>
              <a:latin typeface="Times New Roman" panose="02020603050405020304" charset="0"/>
              <a:ea typeface="思源黑体" panose="020B0400000000000000" charset="-122"/>
            </a:endParaRPr>
          </a:p>
          <a:p>
            <a:pPr algn="r"/>
            <a:r>
              <a:rPr lang="zh-CN" altLang="en-US" sz="4400" b="1" dirty="0">
                <a:solidFill>
                  <a:schemeClr val="accent1">
                    <a:lumMod val="75000"/>
                  </a:schemeClr>
                </a:solidFill>
                <a:latin typeface="Times New Roman" panose="02020603050405020304" charset="0"/>
                <a:ea typeface="思源黑体" panose="020B0400000000000000" charset="-122"/>
              </a:rPr>
              <a:t>火成岩分类</a:t>
            </a:r>
          </a:p>
        </p:txBody>
      </p:sp>
      <p:cxnSp>
        <p:nvCxnSpPr>
          <p:cNvPr id="6" name="直接连接符 5"/>
          <p:cNvCxnSpPr/>
          <p:nvPr/>
        </p:nvCxnSpPr>
        <p:spPr>
          <a:xfrm>
            <a:off x="5231987" y="3659193"/>
            <a:ext cx="6042821" cy="0"/>
          </a:xfrm>
          <a:prstGeom prst="line">
            <a:avLst/>
          </a:prstGeom>
          <a:ln w="28575">
            <a:solidFill>
              <a:srgbClr val="174994"/>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365591" y="4810247"/>
            <a:ext cx="1672253" cy="369332"/>
          </a:xfrm>
          <a:prstGeom prst="rect">
            <a:avLst/>
          </a:prstGeom>
          <a:noFill/>
        </p:spPr>
        <p:txBody>
          <a:bodyPr wrap="none" rtlCol="0">
            <a:spAutoFit/>
          </a:bodyPr>
          <a:lstStyle/>
          <a:p>
            <a:r>
              <a:rPr lang="zh-CN" altLang="en-US" b="1" dirty="0">
                <a:solidFill>
                  <a:schemeClr val="bg1"/>
                </a:solidFill>
                <a:latin typeface="Times New Roman" panose="02020603050405020304" charset="0"/>
                <a:ea typeface="思源黑体" panose="020B0400000000000000" charset="-122"/>
              </a:rPr>
              <a:t>指导教师：</a:t>
            </a:r>
            <a:r>
              <a:rPr lang="en-US" altLang="zh-CN" b="1" dirty="0">
                <a:solidFill>
                  <a:schemeClr val="bg1"/>
                </a:solidFill>
                <a:latin typeface="Times New Roman" panose="02020603050405020304" charset="0"/>
                <a:ea typeface="思源黑体" panose="020B0400000000000000" charset="-122"/>
              </a:rPr>
              <a:t>XX</a:t>
            </a:r>
            <a:endParaRPr lang="zh-CN" altLang="en-US" b="1" dirty="0">
              <a:solidFill>
                <a:schemeClr val="bg1"/>
              </a:solidFill>
              <a:latin typeface="Times New Roman" panose="02020603050405020304" charset="0"/>
              <a:ea typeface="思源黑体" panose="020B0400000000000000" charset="-122"/>
            </a:endParaRPr>
          </a:p>
        </p:txBody>
      </p:sp>
      <p:sp>
        <p:nvSpPr>
          <p:cNvPr id="29" name="矩形 28"/>
          <p:cNvSpPr/>
          <p:nvPr/>
        </p:nvSpPr>
        <p:spPr>
          <a:xfrm>
            <a:off x="9291127" y="4607455"/>
            <a:ext cx="1983681" cy="46713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9365591" y="4656359"/>
            <a:ext cx="1835154" cy="369332"/>
          </a:xfrm>
          <a:prstGeom prst="rect">
            <a:avLst/>
          </a:prstGeom>
          <a:noFill/>
        </p:spPr>
        <p:txBody>
          <a:bodyPr wrap="square" rtlCol="0">
            <a:spAutoFit/>
          </a:bodyPr>
          <a:lstStyle/>
          <a:p>
            <a:r>
              <a:rPr lang="zh-CN" altLang="en-US" b="1" dirty="0">
                <a:solidFill>
                  <a:schemeClr val="bg1"/>
                </a:solidFill>
                <a:latin typeface="Times New Roman" panose="02020603050405020304" charset="0"/>
                <a:ea typeface="思源黑体" panose="020B0400000000000000" charset="-122"/>
              </a:rPr>
              <a:t>汇报人：郑祎杰</a:t>
            </a:r>
          </a:p>
        </p:txBody>
      </p:sp>
      <p:sp>
        <p:nvSpPr>
          <p:cNvPr id="34" name="文本框 33"/>
          <p:cNvSpPr txBox="1"/>
          <p:nvPr/>
        </p:nvSpPr>
        <p:spPr>
          <a:xfrm>
            <a:off x="9765588" y="5148713"/>
            <a:ext cx="1569660" cy="338554"/>
          </a:xfrm>
          <a:prstGeom prst="rect">
            <a:avLst/>
          </a:prstGeom>
          <a:noFill/>
        </p:spPr>
        <p:txBody>
          <a:bodyPr wrap="none" rtlCol="0">
            <a:spAutoFit/>
          </a:bodyPr>
          <a:lstStyle/>
          <a:p>
            <a:r>
              <a:rPr lang="en-US" altLang="zh-CN" sz="1600" b="1" dirty="0">
                <a:solidFill>
                  <a:srgbClr val="174994"/>
                </a:solidFill>
                <a:latin typeface="Times New Roman" panose="02020603050405020304" charset="0"/>
                <a:ea typeface="思源黑体" panose="020B0400000000000000" charset="-122"/>
              </a:rPr>
              <a:t>2024</a:t>
            </a:r>
            <a:r>
              <a:rPr lang="zh-CN" altLang="en-US" sz="1600" b="1" dirty="0">
                <a:solidFill>
                  <a:srgbClr val="174994"/>
                </a:solidFill>
                <a:latin typeface="Times New Roman" panose="02020603050405020304" charset="0"/>
                <a:ea typeface="思源黑体" panose="020B0400000000000000" charset="-122"/>
              </a:rPr>
              <a:t>年 </a:t>
            </a:r>
            <a:r>
              <a:rPr lang="en-US" altLang="zh-CN" sz="1600" b="1" dirty="0">
                <a:solidFill>
                  <a:srgbClr val="174994"/>
                </a:solidFill>
                <a:latin typeface="Times New Roman" panose="02020603050405020304" charset="0"/>
                <a:ea typeface="思源黑体" panose="020B0400000000000000" charset="-122"/>
              </a:rPr>
              <a:t>6</a:t>
            </a:r>
            <a:r>
              <a:rPr lang="zh-CN" altLang="en-US" sz="1600" b="1" dirty="0">
                <a:solidFill>
                  <a:srgbClr val="174994"/>
                </a:solidFill>
                <a:latin typeface="Times New Roman" panose="02020603050405020304" charset="0"/>
                <a:ea typeface="思源黑体" panose="020B0400000000000000" charset="-122"/>
              </a:rPr>
              <a:t>月</a:t>
            </a:r>
            <a:r>
              <a:rPr lang="en-US" altLang="zh-CN" sz="1600" b="1" dirty="0">
                <a:solidFill>
                  <a:srgbClr val="174994"/>
                </a:solidFill>
                <a:latin typeface="Times New Roman" panose="02020603050405020304" charset="0"/>
                <a:ea typeface="思源黑体" panose="020B0400000000000000" charset="-122"/>
              </a:rPr>
              <a:t>28</a:t>
            </a:r>
            <a:r>
              <a:rPr lang="zh-CN" altLang="en-US" sz="1600" b="1" dirty="0">
                <a:solidFill>
                  <a:srgbClr val="174994"/>
                </a:solidFill>
                <a:latin typeface="Times New Roman" panose="02020603050405020304" charset="0"/>
                <a:ea typeface="思源黑体" panose="020B0400000000000000" charset="-122"/>
              </a:rPr>
              <a:t>日</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1033" y="146619"/>
            <a:ext cx="2554357" cy="538993"/>
          </a:xfrm>
          <a:prstGeom prst="rect">
            <a:avLst/>
          </a:prstGeom>
        </p:spPr>
      </p:pic>
      <p:sp>
        <p:nvSpPr>
          <p:cNvPr id="20" name="任意多边形: 形状 19"/>
          <p:cNvSpPr/>
          <p:nvPr/>
        </p:nvSpPr>
        <p:spPr>
          <a:xfrm flipH="1">
            <a:off x="4921901" y="4401599"/>
            <a:ext cx="1112045" cy="2456401"/>
          </a:xfrm>
          <a:custGeom>
            <a:avLst/>
            <a:gdLst>
              <a:gd name="connsiteX0" fmla="*/ 1265148 w 1265148"/>
              <a:gd name="connsiteY0" fmla="*/ 0 h 2939977"/>
              <a:gd name="connsiteX1" fmla="*/ 928956 w 1265148"/>
              <a:gd name="connsiteY1" fmla="*/ 0 h 2939977"/>
              <a:gd name="connsiteX2" fmla="*/ 926982 w 1265148"/>
              <a:gd name="connsiteY2" fmla="*/ 6271 h 2939977"/>
              <a:gd name="connsiteX3" fmla="*/ 928831 w 1265148"/>
              <a:gd name="connsiteY3" fmla="*/ 6271 h 2939977"/>
              <a:gd name="connsiteX4" fmla="*/ 0 w 1265148"/>
              <a:gd name="connsiteY4" fmla="*/ 2939977 h 2939977"/>
              <a:gd name="connsiteX5" fmla="*/ 334331 w 1265148"/>
              <a:gd name="connsiteY5" fmla="*/ 2939977 h 293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 h="3868">
                <a:moveTo>
                  <a:pt x="1222" y="0"/>
                </a:moveTo>
                <a:lnTo>
                  <a:pt x="1751" y="0"/>
                </a:lnTo>
                <a:lnTo>
                  <a:pt x="527" y="3868"/>
                </a:lnTo>
                <a:lnTo>
                  <a:pt x="0" y="3868"/>
                </a:lnTo>
                <a:lnTo>
                  <a:pt x="1222" y="10"/>
                </a:lnTo>
                <a:lnTo>
                  <a:pt x="1219" y="10"/>
                </a:lnTo>
                <a:lnTo>
                  <a:pt x="122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a:extLst>
              <a:ext uri="{FF2B5EF4-FFF2-40B4-BE49-F238E27FC236}">
                <a16:creationId xmlns:a16="http://schemas.microsoft.com/office/drawing/2014/main" id="{AACCAD80-7276-F525-B611-6CE06A9879FD}"/>
              </a:ext>
            </a:extLst>
          </p:cNvPr>
          <p:cNvSpPr txBox="1"/>
          <p:nvPr/>
        </p:nvSpPr>
        <p:spPr>
          <a:xfrm>
            <a:off x="6947555" y="3773612"/>
            <a:ext cx="4397475" cy="796500"/>
          </a:xfrm>
          <a:prstGeom prst="rect">
            <a:avLst/>
          </a:prstGeom>
          <a:noFill/>
        </p:spPr>
        <p:txBody>
          <a:bodyPr wrap="square">
            <a:spAutoFit/>
          </a:bodyPr>
          <a:lstStyle/>
          <a:p>
            <a:pPr>
              <a:lnSpc>
                <a:spcPct val="125000"/>
              </a:lnSpc>
            </a:pPr>
            <a:r>
              <a:rPr lang="zh-CN" altLang="en-US" sz="1900" b="1" i="0" dirty="0">
                <a:solidFill>
                  <a:srgbClr val="464646"/>
                </a:solidFill>
                <a:effectLst/>
                <a:highlight>
                  <a:srgbClr val="FFFFFF"/>
                </a:highlight>
                <a:latin typeface="Open Sans" panose="020B0606030504020204" pitchFamily="34" charset="0"/>
              </a:rPr>
              <a:t>小组成员</a:t>
            </a:r>
            <a:r>
              <a:rPr lang="zh-CN" altLang="en-US" sz="1900" b="1" dirty="0">
                <a:solidFill>
                  <a:srgbClr val="464646"/>
                </a:solidFill>
                <a:highlight>
                  <a:srgbClr val="FFFFFF"/>
                </a:highlight>
                <a:latin typeface="Open Sans" panose="020B0606030504020204" pitchFamily="34" charset="0"/>
              </a:rPr>
              <a:t>：</a:t>
            </a:r>
            <a:r>
              <a:rPr lang="zh-CN" altLang="en-US" sz="1900" b="1" i="0" dirty="0">
                <a:solidFill>
                  <a:srgbClr val="464646"/>
                </a:solidFill>
                <a:effectLst/>
                <a:highlight>
                  <a:srgbClr val="FFFFFF"/>
                </a:highlight>
                <a:latin typeface="Open Sans" panose="020B0606030504020204" pitchFamily="34" charset="0"/>
              </a:rPr>
              <a:t>郑祎杰  吴冰玥  徐政委   </a:t>
            </a:r>
            <a:endParaRPr lang="en-US" altLang="zh-CN" sz="1900" b="1" i="0" dirty="0">
              <a:solidFill>
                <a:srgbClr val="464646"/>
              </a:solidFill>
              <a:effectLst/>
              <a:highlight>
                <a:srgbClr val="FFFFFF"/>
              </a:highlight>
              <a:latin typeface="Open Sans" panose="020B0606030504020204" pitchFamily="34" charset="0"/>
            </a:endParaRPr>
          </a:p>
          <a:p>
            <a:pPr>
              <a:lnSpc>
                <a:spcPct val="125000"/>
              </a:lnSpc>
            </a:pPr>
            <a:r>
              <a:rPr lang="zh-CN" altLang="en-US" sz="1900" b="1" i="0" dirty="0">
                <a:solidFill>
                  <a:srgbClr val="464646"/>
                </a:solidFill>
                <a:effectLst/>
                <a:highlight>
                  <a:srgbClr val="FFFFFF"/>
                </a:highlight>
                <a:latin typeface="Open Sans" panose="020B0606030504020204" pitchFamily="34" charset="0"/>
              </a:rPr>
              <a:t>                   郭宇欣  赵兴元  段小丫  林诚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0" name="文本框 1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5751596" y="0"/>
            <a:ext cx="2368346"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数据分布可视化</a:t>
            </a:r>
          </a:p>
        </p:txBody>
      </p:sp>
      <p:grpSp>
        <p:nvGrpSpPr>
          <p:cNvPr id="13" name="组合 12">
            <a:extLst>
              <a:ext uri="{FF2B5EF4-FFF2-40B4-BE49-F238E27FC236}">
                <a16:creationId xmlns:a16="http://schemas.microsoft.com/office/drawing/2014/main" id="{25EEDE72-749F-4B22-0C3F-F71E1F78BD81}"/>
              </a:ext>
            </a:extLst>
          </p:cNvPr>
          <p:cNvGrpSpPr/>
          <p:nvPr/>
        </p:nvGrpSpPr>
        <p:grpSpPr>
          <a:xfrm>
            <a:off x="7899143" y="133505"/>
            <a:ext cx="2861334" cy="6590989"/>
            <a:chOff x="7601161" y="22164"/>
            <a:chExt cx="2861334" cy="6590989"/>
          </a:xfrm>
        </p:grpSpPr>
        <p:pic>
          <p:nvPicPr>
            <p:cNvPr id="6" name="图片 5">
              <a:extLst>
                <a:ext uri="{FF2B5EF4-FFF2-40B4-BE49-F238E27FC236}">
                  <a16:creationId xmlns:a16="http://schemas.microsoft.com/office/drawing/2014/main" id="{44A4D614-B149-E0A3-3E7C-ECB3F1715A0E}"/>
                </a:ext>
              </a:extLst>
            </p:cNvPr>
            <p:cNvPicPr>
              <a:picLocks noChangeAspect="1"/>
            </p:cNvPicPr>
            <p:nvPr/>
          </p:nvPicPr>
          <p:blipFill rotWithShape="1">
            <a:blip r:embed="rId4"/>
            <a:srcRect l="50902" t="7635" r="12777" b="8628"/>
            <a:stretch/>
          </p:blipFill>
          <p:spPr>
            <a:xfrm>
              <a:off x="7601161" y="22164"/>
              <a:ext cx="2849450" cy="6590989"/>
            </a:xfrm>
            <a:prstGeom prst="rect">
              <a:avLst/>
            </a:prstGeom>
          </p:spPr>
        </p:pic>
        <p:sp>
          <p:nvSpPr>
            <p:cNvPr id="10" name="文本框 9">
              <a:extLst>
                <a:ext uri="{FF2B5EF4-FFF2-40B4-BE49-F238E27FC236}">
                  <a16:creationId xmlns:a16="http://schemas.microsoft.com/office/drawing/2014/main" id="{9DB6AE3B-6758-F07F-1EEC-063A325413B5}"/>
                </a:ext>
              </a:extLst>
            </p:cNvPr>
            <p:cNvSpPr txBox="1"/>
            <p:nvPr/>
          </p:nvSpPr>
          <p:spPr>
            <a:xfrm>
              <a:off x="7707926" y="22164"/>
              <a:ext cx="2050129" cy="307777"/>
            </a:xfrm>
            <a:prstGeom prst="rect">
              <a:avLst/>
            </a:prstGeom>
            <a:solidFill>
              <a:schemeClr val="bg1"/>
            </a:solidFill>
            <a:ln>
              <a:solidFill>
                <a:schemeClr val="bg1"/>
              </a:solidFill>
            </a:ln>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岩石样品地理分布    </a:t>
              </a:r>
            </a:p>
          </p:txBody>
        </p:sp>
        <p:sp>
          <p:nvSpPr>
            <p:cNvPr id="11" name="文本框 10">
              <a:extLst>
                <a:ext uri="{FF2B5EF4-FFF2-40B4-BE49-F238E27FC236}">
                  <a16:creationId xmlns:a16="http://schemas.microsoft.com/office/drawing/2014/main" id="{E3DF9EAB-8BAD-D1A2-9BE6-9C40675D29B9}"/>
                </a:ext>
              </a:extLst>
            </p:cNvPr>
            <p:cNvSpPr txBox="1"/>
            <p:nvPr/>
          </p:nvSpPr>
          <p:spPr>
            <a:xfrm rot="16200000">
              <a:off x="9306625" y="3298194"/>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岩石类型</a:t>
              </a:r>
            </a:p>
          </p:txBody>
        </p:sp>
      </p:grpSp>
      <p:grpSp>
        <p:nvGrpSpPr>
          <p:cNvPr id="38" name="组合 37">
            <a:extLst>
              <a:ext uri="{FF2B5EF4-FFF2-40B4-BE49-F238E27FC236}">
                <a16:creationId xmlns:a16="http://schemas.microsoft.com/office/drawing/2014/main" id="{46C6C3A4-E3F5-B56B-F92D-5E71F1FC985A}"/>
              </a:ext>
            </a:extLst>
          </p:cNvPr>
          <p:cNvGrpSpPr/>
          <p:nvPr/>
        </p:nvGrpSpPr>
        <p:grpSpPr>
          <a:xfrm>
            <a:off x="1465791" y="1097116"/>
            <a:ext cx="4756106" cy="5536763"/>
            <a:chOff x="1465791" y="1097116"/>
            <a:chExt cx="4756106" cy="5536763"/>
          </a:xfrm>
        </p:grpSpPr>
        <p:pic>
          <p:nvPicPr>
            <p:cNvPr id="14" name="图片 13">
              <a:extLst>
                <a:ext uri="{FF2B5EF4-FFF2-40B4-BE49-F238E27FC236}">
                  <a16:creationId xmlns:a16="http://schemas.microsoft.com/office/drawing/2014/main" id="{4E7159AE-5B2D-5253-676A-7285C483F5B4}"/>
                </a:ext>
              </a:extLst>
            </p:cNvPr>
            <p:cNvPicPr>
              <a:picLocks noChangeAspect="1"/>
            </p:cNvPicPr>
            <p:nvPr/>
          </p:nvPicPr>
          <p:blipFill rotWithShape="1">
            <a:blip r:embed="rId5"/>
            <a:srcRect l="8572" t="10425" r="22077" b="8841"/>
            <a:stretch/>
          </p:blipFill>
          <p:spPr>
            <a:xfrm>
              <a:off x="1465791" y="1097116"/>
              <a:ext cx="4756106" cy="5536763"/>
            </a:xfrm>
            <a:prstGeom prst="rect">
              <a:avLst/>
            </a:prstGeom>
          </p:spPr>
        </p:pic>
        <p:sp>
          <p:nvSpPr>
            <p:cNvPr id="15" name="文本框 14">
              <a:extLst>
                <a:ext uri="{FF2B5EF4-FFF2-40B4-BE49-F238E27FC236}">
                  <a16:creationId xmlns:a16="http://schemas.microsoft.com/office/drawing/2014/main" id="{C2FB219F-2136-23C3-1F0A-B516945E0E9C}"/>
                </a:ext>
              </a:extLst>
            </p:cNvPr>
            <p:cNvSpPr txBox="1"/>
            <p:nvPr/>
          </p:nvSpPr>
          <p:spPr>
            <a:xfrm>
              <a:off x="2800768" y="1900252"/>
              <a:ext cx="2050129" cy="276999"/>
            </a:xfrm>
            <a:prstGeom prst="rect">
              <a:avLst/>
            </a:prstGeom>
            <a:solidFill>
              <a:schemeClr val="bg1"/>
            </a:solidFill>
            <a:ln>
              <a:solidFill>
                <a:schemeClr val="bg1"/>
              </a:solidFill>
            </a:ln>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岩石样品地理分布    </a:t>
              </a:r>
            </a:p>
          </p:txBody>
        </p:sp>
      </p:grpSp>
      <p:sp>
        <p:nvSpPr>
          <p:cNvPr id="18" name="矩形 17">
            <a:extLst>
              <a:ext uri="{FF2B5EF4-FFF2-40B4-BE49-F238E27FC236}">
                <a16:creationId xmlns:a16="http://schemas.microsoft.com/office/drawing/2014/main" id="{2DED8E10-5D17-04BB-94D0-B3933F0CB623}"/>
              </a:ext>
            </a:extLst>
          </p:cNvPr>
          <p:cNvSpPr/>
          <p:nvPr/>
        </p:nvSpPr>
        <p:spPr>
          <a:xfrm>
            <a:off x="2057400" y="2653748"/>
            <a:ext cx="743368" cy="1610139"/>
          </a:xfrm>
          <a:prstGeom prst="rect">
            <a:avLst/>
          </a:prstGeom>
          <a:solidFill>
            <a:srgbClr val="FF0000">
              <a:alpha val="12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0E832F4E-3F69-7514-D22D-33CCD8190B01}"/>
              </a:ext>
            </a:extLst>
          </p:cNvPr>
          <p:cNvCxnSpPr>
            <a:cxnSpLocks/>
          </p:cNvCxnSpPr>
          <p:nvPr/>
        </p:nvCxnSpPr>
        <p:spPr>
          <a:xfrm flipV="1">
            <a:off x="2852532" y="536713"/>
            <a:ext cx="5392203" cy="21369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A6756A3-F20A-7794-D082-27813494D8E1}"/>
              </a:ext>
            </a:extLst>
          </p:cNvPr>
          <p:cNvCxnSpPr>
            <a:cxnSpLocks/>
          </p:cNvCxnSpPr>
          <p:nvPr/>
        </p:nvCxnSpPr>
        <p:spPr>
          <a:xfrm>
            <a:off x="2852532" y="4263887"/>
            <a:ext cx="5392203" cy="22375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52500" y="1330334"/>
            <a:ext cx="3057247" cy="52322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样本地理空间分布</a:t>
            </a:r>
          </a:p>
        </p:txBody>
      </p:sp>
    </p:spTree>
    <p:extLst>
      <p:ext uri="{BB962C8B-B14F-4D97-AF65-F5344CB8AC3E}">
        <p14:creationId xmlns:p14="http://schemas.microsoft.com/office/powerpoint/2010/main" val="346124764"/>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0" name="文本框 1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5751596" y="0"/>
            <a:ext cx="2368346"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87753" y="1299505"/>
            <a:ext cx="3177473" cy="52322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样本特征分布</a:t>
            </a:r>
            <a:r>
              <a:rPr lang="en-US" altLang="zh-CN" sz="2800" b="1" dirty="0">
                <a:solidFill>
                  <a:srgbClr val="174994"/>
                </a:solidFill>
                <a:latin typeface="Times New Roman" panose="02020603050405020304" charset="0"/>
                <a:ea typeface="思源黑体" panose="020B0400000000000000" charset="-122"/>
              </a:rPr>
              <a:t>-</a:t>
            </a:r>
            <a:r>
              <a:rPr lang="zh-CN" altLang="en-US" sz="2800" b="1" dirty="0">
                <a:solidFill>
                  <a:srgbClr val="174994"/>
                </a:solidFill>
                <a:latin typeface="Times New Roman" panose="02020603050405020304" charset="0"/>
                <a:ea typeface="思源黑体" panose="020B0400000000000000" charset="-122"/>
              </a:rPr>
              <a:t>降维</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数据分布可视化</a:t>
            </a:r>
          </a:p>
        </p:txBody>
      </p:sp>
      <p:sp>
        <p:nvSpPr>
          <p:cNvPr id="11" name="圆角矩形 9">
            <a:extLst>
              <a:ext uri="{FF2B5EF4-FFF2-40B4-BE49-F238E27FC236}">
                <a16:creationId xmlns:a16="http://schemas.microsoft.com/office/drawing/2014/main" id="{BA35486F-EDB4-6CA1-1C71-1727413D34C6}"/>
              </a:ext>
            </a:extLst>
          </p:cNvPr>
          <p:cNvSpPr/>
          <p:nvPr>
            <p:custDataLst>
              <p:tags r:id="rId1"/>
            </p:custDataLst>
          </p:nvPr>
        </p:nvSpPr>
        <p:spPr>
          <a:xfrm>
            <a:off x="2500503" y="4841327"/>
            <a:ext cx="2340610" cy="532800"/>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Times New Roman" panose="02020603050405020304" charset="0"/>
                <a:cs typeface="Times New Roman" panose="02020603050405020304" charset="0"/>
                <a:sym typeface="+mn-ea"/>
              </a:rPr>
              <a:t>PCA</a:t>
            </a:r>
            <a:endParaRPr lang="zh-CN" altLang="en-US" sz="2000" b="1" dirty="0">
              <a:latin typeface="+mn-ea"/>
              <a:cs typeface="+mn-ea"/>
              <a:sym typeface="+mn-ea"/>
            </a:endParaRPr>
          </a:p>
        </p:txBody>
      </p:sp>
      <p:sp>
        <p:nvSpPr>
          <p:cNvPr id="17" name="圆角矩形 28">
            <a:extLst>
              <a:ext uri="{FF2B5EF4-FFF2-40B4-BE49-F238E27FC236}">
                <a16:creationId xmlns:a16="http://schemas.microsoft.com/office/drawing/2014/main" id="{43B4FC51-A94F-0C61-F8BB-5B3F38C355C9}"/>
              </a:ext>
            </a:extLst>
          </p:cNvPr>
          <p:cNvSpPr/>
          <p:nvPr>
            <p:custDataLst>
              <p:tags r:id="rId2"/>
            </p:custDataLst>
          </p:nvPr>
        </p:nvSpPr>
        <p:spPr>
          <a:xfrm>
            <a:off x="7929777" y="4841327"/>
            <a:ext cx="2341245" cy="532765"/>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mn-ea"/>
                <a:cs typeface="+mn-ea"/>
                <a:sym typeface="+mn-ea"/>
              </a:rPr>
              <a:t>t-SNE</a:t>
            </a:r>
            <a:endParaRPr lang="zh-CN" altLang="en-US" sz="2000" b="1" dirty="0">
              <a:latin typeface="+mn-ea"/>
              <a:cs typeface="+mn-ea"/>
              <a:sym typeface="+mn-ea"/>
            </a:endParaRPr>
          </a:p>
        </p:txBody>
      </p:sp>
      <p:sp>
        <p:nvSpPr>
          <p:cNvPr id="18" name="矩形 17">
            <a:extLst>
              <a:ext uri="{FF2B5EF4-FFF2-40B4-BE49-F238E27FC236}">
                <a16:creationId xmlns:a16="http://schemas.microsoft.com/office/drawing/2014/main" id="{4DCBAFDD-5E79-160B-0AB7-518F22DB95C4}"/>
              </a:ext>
            </a:extLst>
          </p:cNvPr>
          <p:cNvSpPr/>
          <p:nvPr>
            <p:custDataLst>
              <p:tags r:id="rId3"/>
            </p:custDataLst>
          </p:nvPr>
        </p:nvSpPr>
        <p:spPr>
          <a:xfrm>
            <a:off x="6516287" y="5508657"/>
            <a:ext cx="5075582" cy="969645"/>
          </a:xfrm>
          <a:prstGeom prst="rect">
            <a:avLst/>
          </a:prstGeom>
          <a:ln>
            <a:noFill/>
            <a:prstDash val="sysDash"/>
          </a:ln>
        </p:spPr>
        <p:txBody>
          <a:bodyPr vert="horz" wrap="square" lIns="0" tIns="0" rIns="0" bIns="0" rtlCol="0" anchor="t" anchorCtr="0">
            <a:noAutofit/>
          </a:bodyPr>
          <a:lstStyle/>
          <a:p>
            <a:pPr indent="-228600" algn="ctr">
              <a:lnSpc>
                <a:spcPct val="150000"/>
              </a:lnSpc>
              <a:spcBef>
                <a:spcPct val="0"/>
              </a:spcBef>
              <a:spcAft>
                <a:spcPct val="0"/>
              </a:spcAft>
            </a:pPr>
            <a:r>
              <a:rPr lang="en-US" altLang="zh-CN"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t-</a:t>
            </a:r>
            <a:r>
              <a:rPr lang="zh-CN" altLang="en-US"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分布随机邻域嵌入</a:t>
            </a:r>
            <a:endParaRPr lang="en-US" altLang="zh-CN"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indent="-228600" algn="ctr">
              <a:lnSpc>
                <a:spcPct val="150000"/>
              </a:lnSpc>
              <a:spcBef>
                <a:spcPct val="0"/>
              </a:spcBef>
              <a:spcAft>
                <a:spcPct val="0"/>
              </a:spcAft>
            </a:pPr>
            <a:r>
              <a:rPr lang="en-US" altLang="zh-CN"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t-Distributed Stochastic Neighbor Embedding </a:t>
            </a:r>
          </a:p>
          <a:p>
            <a:pPr indent="-228600" algn="ct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 </a:t>
            </a:r>
            <a:endParaRPr lang="zh-CN" altLang="en-US" dirty="0">
              <a:ln>
                <a:noFill/>
                <a:prstDash val="sysDot"/>
              </a:ln>
              <a:solidFill>
                <a:schemeClr val="tx1">
                  <a:lumMod val="85000"/>
                  <a:lumOff val="15000"/>
                </a:schemeClr>
              </a:solidFill>
              <a:latin typeface="+mn-ea"/>
              <a:cs typeface="+mn-ea"/>
            </a:endParaRPr>
          </a:p>
        </p:txBody>
      </p:sp>
      <p:pic>
        <p:nvPicPr>
          <p:cNvPr id="36" name="图片 35">
            <a:extLst>
              <a:ext uri="{FF2B5EF4-FFF2-40B4-BE49-F238E27FC236}">
                <a16:creationId xmlns:a16="http://schemas.microsoft.com/office/drawing/2014/main" id="{D5B0FBB2-ED3D-61D0-9BF4-B9DDE31E31F7}"/>
              </a:ext>
            </a:extLst>
          </p:cNvPr>
          <p:cNvPicPr>
            <a:picLocks noChangeAspect="1"/>
          </p:cNvPicPr>
          <p:nvPr/>
        </p:nvPicPr>
        <p:blipFill>
          <a:blip r:embed="rId8"/>
          <a:stretch>
            <a:fillRect/>
          </a:stretch>
        </p:blipFill>
        <p:spPr>
          <a:xfrm>
            <a:off x="7438876" y="1974837"/>
            <a:ext cx="3196376" cy="2713797"/>
          </a:xfrm>
          <a:prstGeom prst="rect">
            <a:avLst/>
          </a:prstGeom>
        </p:spPr>
      </p:pic>
      <p:pic>
        <p:nvPicPr>
          <p:cNvPr id="37" name="图片 36">
            <a:extLst>
              <a:ext uri="{FF2B5EF4-FFF2-40B4-BE49-F238E27FC236}">
                <a16:creationId xmlns:a16="http://schemas.microsoft.com/office/drawing/2014/main" id="{84E3B00C-777D-3AB8-DF3E-D549AC56AD75}"/>
              </a:ext>
            </a:extLst>
          </p:cNvPr>
          <p:cNvPicPr>
            <a:picLocks noChangeAspect="1"/>
          </p:cNvPicPr>
          <p:nvPr/>
        </p:nvPicPr>
        <p:blipFill rotWithShape="1">
          <a:blip r:embed="rId9"/>
          <a:srcRect b="6658"/>
          <a:stretch/>
        </p:blipFill>
        <p:spPr>
          <a:xfrm>
            <a:off x="1965626" y="2176361"/>
            <a:ext cx="3410364" cy="2505277"/>
          </a:xfrm>
          <a:prstGeom prst="rect">
            <a:avLst/>
          </a:prstGeom>
          <a:ln w="34925">
            <a:solidFill>
              <a:schemeClr val="tx1"/>
            </a:solidFill>
          </a:ln>
        </p:spPr>
      </p:pic>
      <p:sp>
        <p:nvSpPr>
          <p:cNvPr id="38" name="矩形 37">
            <a:extLst>
              <a:ext uri="{FF2B5EF4-FFF2-40B4-BE49-F238E27FC236}">
                <a16:creationId xmlns:a16="http://schemas.microsoft.com/office/drawing/2014/main" id="{63EFC36C-7C3B-A1DF-DE1A-41798EAB6738}"/>
              </a:ext>
            </a:extLst>
          </p:cNvPr>
          <p:cNvSpPr/>
          <p:nvPr>
            <p:custDataLst>
              <p:tags r:id="rId4"/>
            </p:custDataLst>
          </p:nvPr>
        </p:nvSpPr>
        <p:spPr>
          <a:xfrm>
            <a:off x="1133017" y="5508657"/>
            <a:ext cx="5075582" cy="969645"/>
          </a:xfrm>
          <a:prstGeom prst="rect">
            <a:avLst/>
          </a:prstGeom>
          <a:ln>
            <a:noFill/>
            <a:prstDash val="sysDash"/>
          </a:ln>
        </p:spPr>
        <p:txBody>
          <a:bodyPr vert="horz" wrap="square" lIns="0" tIns="0" rIns="0" bIns="0" rtlCol="0" anchor="t" anchorCtr="0">
            <a:noAutofit/>
          </a:bodyPr>
          <a:lstStyle/>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微软雅黑" panose="020B0503020204020204" pitchFamily="34" charset="-122"/>
                <a:ea typeface="微软雅黑" panose="020B0503020204020204" pitchFamily="34" charset="-122"/>
                <a:cs typeface="+mn-ea"/>
              </a:rPr>
              <a:t>主成分分析</a:t>
            </a:r>
            <a:endParaRPr lang="en-US" altLang="zh-CN" dirty="0">
              <a:ln>
                <a:noFill/>
                <a:prstDash val="sysDot"/>
              </a:ln>
              <a:solidFill>
                <a:schemeClr val="tx1">
                  <a:lumMod val="85000"/>
                  <a:lumOff val="15000"/>
                </a:schemeClr>
              </a:solidFill>
              <a:uFillTx/>
              <a:latin typeface="微软雅黑" panose="020B0503020204020204" pitchFamily="34" charset="-122"/>
              <a:ea typeface="微软雅黑" panose="020B0503020204020204" pitchFamily="34" charset="-122"/>
              <a:cs typeface="+mn-ea"/>
            </a:endParaRPr>
          </a:p>
          <a:p>
            <a:pPr indent="-228600" algn="ctr">
              <a:lnSpc>
                <a:spcPct val="150000"/>
              </a:lnSpc>
              <a:spcBef>
                <a:spcPct val="0"/>
              </a:spcBef>
              <a:spcAft>
                <a:spcPct val="0"/>
              </a:spcAft>
            </a:pPr>
            <a:r>
              <a:rPr lang="en-US" altLang="zh-CN" b="0" i="0" dirty="0">
                <a:solidFill>
                  <a:srgbClr val="333333"/>
                </a:solidFill>
                <a:effectLst/>
                <a:highlight>
                  <a:srgbClr val="FFFFFF"/>
                </a:highlight>
                <a:latin typeface="微软雅黑" panose="020B0503020204020204" pitchFamily="34" charset="-122"/>
                <a:ea typeface="微软雅黑" panose="020B0503020204020204" pitchFamily="34" charset="-122"/>
              </a:rPr>
              <a:t>principal components analysis</a:t>
            </a:r>
            <a:endParaRPr lang="zh-CN" altLang="en-US" dirty="0">
              <a:ln>
                <a:noFill/>
                <a:prstDash val="sysDot"/>
              </a:ln>
              <a:solidFill>
                <a:schemeClr val="tx1">
                  <a:lumMod val="85000"/>
                  <a:lumOff val="15000"/>
                </a:schemeClr>
              </a:solidFill>
              <a:uFillTx/>
              <a:latin typeface="微软雅黑" panose="020B0503020204020204" pitchFamily="34" charset="-122"/>
              <a:ea typeface="微软雅黑" panose="020B0503020204020204" pitchFamily="34" charset="-122"/>
              <a:cs typeface="+mn-ea"/>
            </a:endParaRPr>
          </a:p>
          <a:p>
            <a:pPr indent="-228600" algn="ct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 </a:t>
            </a:r>
            <a:endParaRPr lang="zh-CN" altLang="en-US" dirty="0">
              <a:ln>
                <a:noFill/>
                <a:prstDash val="sysDot"/>
              </a:ln>
              <a:solidFill>
                <a:schemeClr val="tx1">
                  <a:lumMod val="85000"/>
                  <a:lumOff val="15000"/>
                </a:schemeClr>
              </a:solidFill>
              <a:latin typeface="+mn-ea"/>
              <a:cs typeface="+mn-ea"/>
            </a:endParaRPr>
          </a:p>
        </p:txBody>
      </p:sp>
    </p:spTree>
    <p:extLst>
      <p:ext uri="{BB962C8B-B14F-4D97-AF65-F5344CB8AC3E}">
        <p14:creationId xmlns:p14="http://schemas.microsoft.com/office/powerpoint/2010/main" val="943458339"/>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0" name="文本框 1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5751596" y="0"/>
            <a:ext cx="2368346"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17571" y="1177214"/>
            <a:ext cx="3198311" cy="52322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样本特征分布</a:t>
            </a:r>
            <a:r>
              <a:rPr lang="en-US" altLang="zh-CN" sz="2800" b="1" dirty="0">
                <a:solidFill>
                  <a:srgbClr val="174994"/>
                </a:solidFill>
                <a:latin typeface="Times New Roman" panose="02020603050405020304" charset="0"/>
                <a:ea typeface="思源黑体" panose="020B0400000000000000" charset="-122"/>
              </a:rPr>
              <a:t>-PCA</a:t>
            </a:r>
            <a:endParaRPr lang="zh-CN" altLang="en-US" sz="2800" b="1" dirty="0">
              <a:solidFill>
                <a:srgbClr val="174994"/>
              </a:solidFill>
              <a:latin typeface="Times New Roman" panose="02020603050405020304" charset="0"/>
              <a:ea typeface="思源黑体" panose="020B0400000000000000" charset="-122"/>
            </a:endParaRP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数据分布可视化</a:t>
            </a:r>
          </a:p>
        </p:txBody>
      </p:sp>
      <p:pic>
        <p:nvPicPr>
          <p:cNvPr id="5" name="图片 4">
            <a:extLst>
              <a:ext uri="{FF2B5EF4-FFF2-40B4-BE49-F238E27FC236}">
                <a16:creationId xmlns:a16="http://schemas.microsoft.com/office/drawing/2014/main" id="{EBEBD01D-0AEF-8929-3682-FA3A085AA8E8}"/>
              </a:ext>
            </a:extLst>
          </p:cNvPr>
          <p:cNvPicPr>
            <a:picLocks noChangeAspect="1"/>
          </p:cNvPicPr>
          <p:nvPr/>
        </p:nvPicPr>
        <p:blipFill>
          <a:blip r:embed="rId4"/>
          <a:stretch>
            <a:fillRect/>
          </a:stretch>
        </p:blipFill>
        <p:spPr>
          <a:xfrm>
            <a:off x="396991" y="1700434"/>
            <a:ext cx="5777120" cy="4621696"/>
          </a:xfrm>
          <a:prstGeom prst="rect">
            <a:avLst/>
          </a:prstGeom>
        </p:spPr>
      </p:pic>
      <p:grpSp>
        <p:nvGrpSpPr>
          <p:cNvPr id="23" name="组合 22">
            <a:extLst>
              <a:ext uri="{FF2B5EF4-FFF2-40B4-BE49-F238E27FC236}">
                <a16:creationId xmlns:a16="http://schemas.microsoft.com/office/drawing/2014/main" id="{83133CA3-1132-8C64-8B36-22895E498CE6}"/>
              </a:ext>
            </a:extLst>
          </p:cNvPr>
          <p:cNvGrpSpPr/>
          <p:nvPr/>
        </p:nvGrpSpPr>
        <p:grpSpPr>
          <a:xfrm>
            <a:off x="664717" y="1906899"/>
            <a:ext cx="4857837" cy="4351703"/>
            <a:chOff x="664717" y="1906899"/>
            <a:chExt cx="4857837" cy="4351703"/>
          </a:xfrm>
        </p:grpSpPr>
        <p:sp>
          <p:nvSpPr>
            <p:cNvPr id="7" name="文本框 6">
              <a:extLst>
                <a:ext uri="{FF2B5EF4-FFF2-40B4-BE49-F238E27FC236}">
                  <a16:creationId xmlns:a16="http://schemas.microsoft.com/office/drawing/2014/main" id="{988C3845-436A-CE04-2428-43A4AEC0E635}"/>
                </a:ext>
              </a:extLst>
            </p:cNvPr>
            <p:cNvSpPr txBox="1"/>
            <p:nvPr/>
          </p:nvSpPr>
          <p:spPr>
            <a:xfrm>
              <a:off x="1939694" y="1906899"/>
              <a:ext cx="2050129" cy="307777"/>
            </a:xfrm>
            <a:prstGeom prst="rect">
              <a:avLst/>
            </a:prstGeom>
            <a:solidFill>
              <a:schemeClr val="bg1"/>
            </a:solidFill>
            <a:ln>
              <a:solidFill>
                <a:schemeClr val="bg1"/>
              </a:solidFill>
            </a:ln>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岩石样品主成分分析</a:t>
              </a:r>
            </a:p>
          </p:txBody>
        </p:sp>
        <p:sp>
          <p:nvSpPr>
            <p:cNvPr id="10" name="文本框 9">
              <a:extLst>
                <a:ext uri="{FF2B5EF4-FFF2-40B4-BE49-F238E27FC236}">
                  <a16:creationId xmlns:a16="http://schemas.microsoft.com/office/drawing/2014/main" id="{847DDDA4-7DFC-172F-6F22-B8B0849FB008}"/>
                </a:ext>
              </a:extLst>
            </p:cNvPr>
            <p:cNvSpPr txBox="1"/>
            <p:nvPr/>
          </p:nvSpPr>
          <p:spPr>
            <a:xfrm rot="16200000">
              <a:off x="4366684" y="4001696"/>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岩石类型</a:t>
              </a:r>
            </a:p>
          </p:txBody>
        </p:sp>
        <p:sp>
          <p:nvSpPr>
            <p:cNvPr id="14" name="文本框 13">
              <a:extLst>
                <a:ext uri="{FF2B5EF4-FFF2-40B4-BE49-F238E27FC236}">
                  <a16:creationId xmlns:a16="http://schemas.microsoft.com/office/drawing/2014/main" id="{AB0E178B-0CE9-B892-8920-22ADB0518BFF}"/>
                </a:ext>
              </a:extLst>
            </p:cNvPr>
            <p:cNvSpPr txBox="1"/>
            <p:nvPr/>
          </p:nvSpPr>
          <p:spPr>
            <a:xfrm>
              <a:off x="1939693" y="5981603"/>
              <a:ext cx="2050129" cy="276999"/>
            </a:xfrm>
            <a:prstGeom prst="rect">
              <a:avLst/>
            </a:prstGeom>
            <a:solidFill>
              <a:schemeClr val="bg1"/>
            </a:solidFill>
            <a:ln>
              <a:solidFill>
                <a:schemeClr val="bg1"/>
              </a:solidFill>
            </a:ln>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第一主成分</a:t>
              </a:r>
            </a:p>
          </p:txBody>
        </p:sp>
        <p:sp>
          <p:nvSpPr>
            <p:cNvPr id="15" name="文本框 14">
              <a:extLst>
                <a:ext uri="{FF2B5EF4-FFF2-40B4-BE49-F238E27FC236}">
                  <a16:creationId xmlns:a16="http://schemas.microsoft.com/office/drawing/2014/main" id="{2580EDA3-B54A-7CC4-08F1-323C289D1D65}"/>
                </a:ext>
              </a:extLst>
            </p:cNvPr>
            <p:cNvSpPr txBox="1"/>
            <p:nvPr/>
          </p:nvSpPr>
          <p:spPr>
            <a:xfrm rot="16200000">
              <a:off x="-229543" y="3880477"/>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第二主成分</a:t>
              </a:r>
            </a:p>
          </p:txBody>
        </p:sp>
      </p:grpSp>
      <p:grpSp>
        <p:nvGrpSpPr>
          <p:cNvPr id="25" name="组合 24">
            <a:extLst>
              <a:ext uri="{FF2B5EF4-FFF2-40B4-BE49-F238E27FC236}">
                <a16:creationId xmlns:a16="http://schemas.microsoft.com/office/drawing/2014/main" id="{6D1A5698-EF93-6BF6-C6EF-09FDF9D18806}"/>
              </a:ext>
            </a:extLst>
          </p:cNvPr>
          <p:cNvGrpSpPr/>
          <p:nvPr/>
        </p:nvGrpSpPr>
        <p:grpSpPr>
          <a:xfrm>
            <a:off x="5751596" y="1617118"/>
            <a:ext cx="6265369" cy="5012295"/>
            <a:chOff x="5751596" y="1617118"/>
            <a:chExt cx="6265369" cy="5012295"/>
          </a:xfrm>
        </p:grpSpPr>
        <p:pic>
          <p:nvPicPr>
            <p:cNvPr id="6" name="图片 5">
              <a:extLst>
                <a:ext uri="{FF2B5EF4-FFF2-40B4-BE49-F238E27FC236}">
                  <a16:creationId xmlns:a16="http://schemas.microsoft.com/office/drawing/2014/main" id="{F9F66D25-5BF3-B0B6-AF06-B51ECE89BAEC}"/>
                </a:ext>
              </a:extLst>
            </p:cNvPr>
            <p:cNvPicPr>
              <a:picLocks noChangeAspect="1"/>
            </p:cNvPicPr>
            <p:nvPr/>
          </p:nvPicPr>
          <p:blipFill>
            <a:blip r:embed="rId5"/>
            <a:stretch>
              <a:fillRect/>
            </a:stretch>
          </p:blipFill>
          <p:spPr>
            <a:xfrm>
              <a:off x="5751596" y="1617118"/>
              <a:ext cx="6265369" cy="5012295"/>
            </a:xfrm>
            <a:prstGeom prst="rect">
              <a:avLst/>
            </a:prstGeom>
          </p:spPr>
        </p:pic>
        <p:sp>
          <p:nvSpPr>
            <p:cNvPr id="9" name="文本框 8">
              <a:extLst>
                <a:ext uri="{FF2B5EF4-FFF2-40B4-BE49-F238E27FC236}">
                  <a16:creationId xmlns:a16="http://schemas.microsoft.com/office/drawing/2014/main" id="{FA958462-FADA-19BB-3EC8-88B096BF0514}"/>
                </a:ext>
              </a:extLst>
            </p:cNvPr>
            <p:cNvSpPr txBox="1"/>
            <p:nvPr/>
          </p:nvSpPr>
          <p:spPr>
            <a:xfrm>
              <a:off x="7399590" y="1906898"/>
              <a:ext cx="2241367" cy="307777"/>
            </a:xfrm>
            <a:prstGeom prst="rect">
              <a:avLst/>
            </a:prstGeom>
            <a:solidFill>
              <a:schemeClr val="bg1"/>
            </a:solidFill>
            <a:ln>
              <a:solidFill>
                <a:schemeClr val="bg1"/>
              </a:solidFill>
            </a:ln>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岩石样品</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维主成分分析</a:t>
              </a:r>
            </a:p>
          </p:txBody>
        </p:sp>
        <p:sp>
          <p:nvSpPr>
            <p:cNvPr id="13" name="文本框 12">
              <a:extLst>
                <a:ext uri="{FF2B5EF4-FFF2-40B4-BE49-F238E27FC236}">
                  <a16:creationId xmlns:a16="http://schemas.microsoft.com/office/drawing/2014/main" id="{30971566-C02D-09A7-666D-23C4D6C25D54}"/>
                </a:ext>
              </a:extLst>
            </p:cNvPr>
            <p:cNvSpPr txBox="1"/>
            <p:nvPr/>
          </p:nvSpPr>
          <p:spPr>
            <a:xfrm rot="16200000">
              <a:off x="10143804" y="3880476"/>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岩石类型</a:t>
              </a:r>
            </a:p>
          </p:txBody>
        </p:sp>
        <p:sp>
          <p:nvSpPr>
            <p:cNvPr id="19" name="文本框 18">
              <a:extLst>
                <a:ext uri="{FF2B5EF4-FFF2-40B4-BE49-F238E27FC236}">
                  <a16:creationId xmlns:a16="http://schemas.microsoft.com/office/drawing/2014/main" id="{BCFF883F-0521-8795-DD5F-15B8507EFFDC}"/>
                </a:ext>
              </a:extLst>
            </p:cNvPr>
            <p:cNvSpPr txBox="1"/>
            <p:nvPr/>
          </p:nvSpPr>
          <p:spPr>
            <a:xfrm rot="1110752">
              <a:off x="6565026" y="5663299"/>
              <a:ext cx="2050129" cy="276999"/>
            </a:xfrm>
            <a:prstGeom prst="rect">
              <a:avLst/>
            </a:prstGeom>
            <a:solidFill>
              <a:schemeClr val="bg1"/>
            </a:solidFill>
            <a:ln>
              <a:solidFill>
                <a:schemeClr val="bg1"/>
              </a:solidFill>
            </a:ln>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第一主成分</a:t>
              </a:r>
            </a:p>
          </p:txBody>
        </p:sp>
        <p:sp>
          <p:nvSpPr>
            <p:cNvPr id="21" name="文本框 20">
              <a:extLst>
                <a:ext uri="{FF2B5EF4-FFF2-40B4-BE49-F238E27FC236}">
                  <a16:creationId xmlns:a16="http://schemas.microsoft.com/office/drawing/2014/main" id="{AA83B11A-EE32-2435-BD2E-67DC28715638}"/>
                </a:ext>
              </a:extLst>
            </p:cNvPr>
            <p:cNvSpPr txBox="1"/>
            <p:nvPr/>
          </p:nvSpPr>
          <p:spPr>
            <a:xfrm rot="18779995">
              <a:off x="9140394" y="5302084"/>
              <a:ext cx="1635334"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第二主成分</a:t>
              </a:r>
            </a:p>
          </p:txBody>
        </p:sp>
        <p:sp>
          <p:nvSpPr>
            <p:cNvPr id="22" name="文本框 21">
              <a:extLst>
                <a:ext uri="{FF2B5EF4-FFF2-40B4-BE49-F238E27FC236}">
                  <a16:creationId xmlns:a16="http://schemas.microsoft.com/office/drawing/2014/main" id="{A167A9F5-F5A3-86B9-6C2A-1204449D2215}"/>
                </a:ext>
              </a:extLst>
            </p:cNvPr>
            <p:cNvSpPr txBox="1"/>
            <p:nvPr/>
          </p:nvSpPr>
          <p:spPr>
            <a:xfrm rot="16200000">
              <a:off x="9537245" y="3761625"/>
              <a:ext cx="2050129" cy="183640"/>
            </a:xfrm>
            <a:prstGeom prst="rect">
              <a:avLst/>
            </a:prstGeom>
            <a:solidFill>
              <a:schemeClr val="bg1"/>
            </a:solidFill>
            <a:ln>
              <a:solidFill>
                <a:schemeClr val="bg1"/>
              </a:solidFill>
            </a:ln>
          </p:spPr>
          <p:txBody>
            <a:bodyPr wrap="square" rtlCol="0">
              <a:spAutoFit/>
            </a:bodyPr>
            <a:lstStyle/>
            <a:p>
              <a:pPr algn="ctr">
                <a:lnSpc>
                  <a:spcPts val="600"/>
                </a:lnSpc>
              </a:pPr>
              <a:r>
                <a:rPr lang="zh-CN" altLang="en-US" sz="1100" dirty="0">
                  <a:latin typeface="微软雅黑" panose="020B0503020204020204" pitchFamily="34" charset="-122"/>
                  <a:ea typeface="微软雅黑" panose="020B0503020204020204" pitchFamily="34" charset="-122"/>
                </a:rPr>
                <a:t>第三主成分</a:t>
              </a:r>
            </a:p>
          </p:txBody>
        </p:sp>
      </p:grpSp>
    </p:spTree>
    <p:extLst>
      <p:ext uri="{BB962C8B-B14F-4D97-AF65-F5344CB8AC3E}">
        <p14:creationId xmlns:p14="http://schemas.microsoft.com/office/powerpoint/2010/main" val="2592031233"/>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388F277-2BC4-B7AD-5369-D36EB27FF5D3}"/>
              </a:ext>
            </a:extLst>
          </p:cNvPr>
          <p:cNvPicPr>
            <a:picLocks noChangeAspect="1"/>
          </p:cNvPicPr>
          <p:nvPr/>
        </p:nvPicPr>
        <p:blipFill>
          <a:blip r:embed="rId3"/>
          <a:stretch>
            <a:fillRect/>
          </a:stretch>
        </p:blipFill>
        <p:spPr>
          <a:xfrm>
            <a:off x="326997" y="1674105"/>
            <a:ext cx="5842938" cy="4674351"/>
          </a:xfrm>
          <a:prstGeom prst="rect">
            <a:avLst/>
          </a:prstGeom>
        </p:spPr>
      </p:pic>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0" name="文本框 1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5751596" y="0"/>
            <a:ext cx="2368346"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17571" y="1177214"/>
            <a:ext cx="3278462" cy="52322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样本特征分布</a:t>
            </a:r>
            <a:r>
              <a:rPr lang="en-US" altLang="zh-CN" sz="2800" b="1" dirty="0">
                <a:solidFill>
                  <a:srgbClr val="174994"/>
                </a:solidFill>
                <a:latin typeface="Times New Roman" panose="02020603050405020304" charset="0"/>
                <a:ea typeface="思源黑体" panose="020B0400000000000000" charset="-122"/>
              </a:rPr>
              <a:t>-</a:t>
            </a:r>
            <a:r>
              <a:rPr lang="en-US" altLang="zh-CN" sz="2800" b="1" dirty="0" err="1">
                <a:solidFill>
                  <a:srgbClr val="174994"/>
                </a:solidFill>
                <a:latin typeface="Times New Roman" panose="02020603050405020304" charset="0"/>
                <a:ea typeface="思源黑体" panose="020B0400000000000000" charset="-122"/>
              </a:rPr>
              <a:t>tSNE</a:t>
            </a:r>
            <a:endParaRPr lang="zh-CN" altLang="en-US" sz="2800" b="1" dirty="0">
              <a:solidFill>
                <a:srgbClr val="174994"/>
              </a:solidFill>
              <a:latin typeface="Times New Roman" panose="02020603050405020304" charset="0"/>
              <a:ea typeface="思源黑体" panose="020B0400000000000000" charset="-122"/>
            </a:endParaRP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数据分布可视化</a:t>
            </a:r>
          </a:p>
        </p:txBody>
      </p:sp>
      <p:grpSp>
        <p:nvGrpSpPr>
          <p:cNvPr id="18" name="组合 17">
            <a:extLst>
              <a:ext uri="{FF2B5EF4-FFF2-40B4-BE49-F238E27FC236}">
                <a16:creationId xmlns:a16="http://schemas.microsoft.com/office/drawing/2014/main" id="{D444227C-E9C4-3D30-CD0A-6F9D0D74CAED}"/>
              </a:ext>
            </a:extLst>
          </p:cNvPr>
          <p:cNvGrpSpPr/>
          <p:nvPr/>
        </p:nvGrpSpPr>
        <p:grpSpPr>
          <a:xfrm>
            <a:off x="664717" y="1906899"/>
            <a:ext cx="4857837" cy="4351703"/>
            <a:chOff x="664717" y="1906899"/>
            <a:chExt cx="4857837" cy="4351703"/>
          </a:xfrm>
        </p:grpSpPr>
        <p:sp>
          <p:nvSpPr>
            <p:cNvPr id="7" name="文本框 6">
              <a:extLst>
                <a:ext uri="{FF2B5EF4-FFF2-40B4-BE49-F238E27FC236}">
                  <a16:creationId xmlns:a16="http://schemas.microsoft.com/office/drawing/2014/main" id="{988C3845-436A-CE04-2428-43A4AEC0E635}"/>
                </a:ext>
              </a:extLst>
            </p:cNvPr>
            <p:cNvSpPr txBox="1"/>
            <p:nvPr/>
          </p:nvSpPr>
          <p:spPr>
            <a:xfrm>
              <a:off x="1939694" y="1906899"/>
              <a:ext cx="2050129" cy="307777"/>
            </a:xfrm>
            <a:prstGeom prst="rect">
              <a:avLst/>
            </a:prstGeom>
            <a:solidFill>
              <a:schemeClr val="bg1"/>
            </a:solidFill>
            <a:ln>
              <a:solidFill>
                <a:schemeClr val="bg1"/>
              </a:solidFill>
            </a:ln>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岩石样品</a:t>
              </a:r>
              <a:r>
                <a:rPr lang="en-US" altLang="zh-CN" sz="1400" dirty="0">
                  <a:latin typeface="微软雅黑" panose="020B0503020204020204" pitchFamily="34" charset="-122"/>
                  <a:ea typeface="微软雅黑" panose="020B0503020204020204" pitchFamily="34" charset="-122"/>
                </a:rPr>
                <a:t>t-SNE</a:t>
              </a:r>
              <a:r>
                <a:rPr lang="zh-CN" altLang="en-US" sz="1400" dirty="0">
                  <a:latin typeface="微软雅黑" panose="020B0503020204020204" pitchFamily="34" charset="-122"/>
                  <a:ea typeface="微软雅黑" panose="020B0503020204020204" pitchFamily="34" charset="-122"/>
                </a:rPr>
                <a:t>分析</a:t>
              </a:r>
            </a:p>
          </p:txBody>
        </p:sp>
        <p:sp>
          <p:nvSpPr>
            <p:cNvPr id="10" name="文本框 9">
              <a:extLst>
                <a:ext uri="{FF2B5EF4-FFF2-40B4-BE49-F238E27FC236}">
                  <a16:creationId xmlns:a16="http://schemas.microsoft.com/office/drawing/2014/main" id="{847DDDA4-7DFC-172F-6F22-B8B0849FB008}"/>
                </a:ext>
              </a:extLst>
            </p:cNvPr>
            <p:cNvSpPr txBox="1"/>
            <p:nvPr/>
          </p:nvSpPr>
          <p:spPr>
            <a:xfrm rot="16200000">
              <a:off x="4366684" y="4001696"/>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岩石类型</a:t>
              </a:r>
            </a:p>
          </p:txBody>
        </p:sp>
        <p:sp>
          <p:nvSpPr>
            <p:cNvPr id="14" name="文本框 13">
              <a:extLst>
                <a:ext uri="{FF2B5EF4-FFF2-40B4-BE49-F238E27FC236}">
                  <a16:creationId xmlns:a16="http://schemas.microsoft.com/office/drawing/2014/main" id="{AB0E178B-0CE9-B892-8920-22ADB0518BFF}"/>
                </a:ext>
              </a:extLst>
            </p:cNvPr>
            <p:cNvSpPr txBox="1"/>
            <p:nvPr/>
          </p:nvSpPr>
          <p:spPr>
            <a:xfrm>
              <a:off x="1939693" y="5981603"/>
              <a:ext cx="2050129" cy="276999"/>
            </a:xfrm>
            <a:prstGeom prst="rect">
              <a:avLst/>
            </a:prstGeom>
            <a:solidFill>
              <a:schemeClr val="bg1"/>
            </a:solidFill>
            <a:ln>
              <a:solidFill>
                <a:schemeClr val="bg1"/>
              </a:solidFill>
            </a:ln>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t-SNE</a:t>
              </a:r>
              <a:r>
                <a:rPr lang="zh-CN" altLang="en-US" sz="1200" dirty="0">
                  <a:latin typeface="微软雅黑" panose="020B0503020204020204" pitchFamily="34" charset="-122"/>
                  <a:ea typeface="微软雅黑" panose="020B0503020204020204" pitchFamily="34" charset="-122"/>
                </a:rPr>
                <a:t>第一分量</a:t>
              </a:r>
            </a:p>
          </p:txBody>
        </p:sp>
        <p:sp>
          <p:nvSpPr>
            <p:cNvPr id="15" name="文本框 14">
              <a:extLst>
                <a:ext uri="{FF2B5EF4-FFF2-40B4-BE49-F238E27FC236}">
                  <a16:creationId xmlns:a16="http://schemas.microsoft.com/office/drawing/2014/main" id="{2580EDA3-B54A-7CC4-08F1-323C289D1D65}"/>
                </a:ext>
              </a:extLst>
            </p:cNvPr>
            <p:cNvSpPr txBox="1"/>
            <p:nvPr/>
          </p:nvSpPr>
          <p:spPr>
            <a:xfrm rot="16200000">
              <a:off x="-229543" y="3880477"/>
              <a:ext cx="2050129" cy="261610"/>
            </a:xfrm>
            <a:prstGeom prst="rect">
              <a:avLst/>
            </a:prstGeom>
            <a:solidFill>
              <a:schemeClr val="bg1"/>
            </a:solidFill>
            <a:ln>
              <a:solidFill>
                <a:schemeClr val="bg1"/>
              </a:solidFill>
            </a:ln>
          </p:spPr>
          <p:txBody>
            <a:bodyPr wrap="square" rtlCol="0">
              <a:spAutoFit/>
            </a:bodyPr>
            <a:lstStyle/>
            <a:p>
              <a:pPr algn="ctr"/>
              <a:r>
                <a:rPr lang="en-US" altLang="zh-CN" sz="1100" dirty="0">
                  <a:latin typeface="微软雅黑" panose="020B0503020204020204" pitchFamily="34" charset="-122"/>
                  <a:ea typeface="微软雅黑" panose="020B0503020204020204" pitchFamily="34" charset="-122"/>
                </a:rPr>
                <a:t>t-SNE</a:t>
              </a:r>
              <a:r>
                <a:rPr lang="zh-CN" altLang="en-US" sz="1100" dirty="0">
                  <a:latin typeface="微软雅黑" panose="020B0503020204020204" pitchFamily="34" charset="-122"/>
                  <a:ea typeface="微软雅黑" panose="020B0503020204020204" pitchFamily="34" charset="-122"/>
                </a:rPr>
                <a:t>第二分量</a:t>
              </a:r>
            </a:p>
          </p:txBody>
        </p:sp>
      </p:grpSp>
      <p:grpSp>
        <p:nvGrpSpPr>
          <p:cNvPr id="23" name="组合 22">
            <a:extLst>
              <a:ext uri="{FF2B5EF4-FFF2-40B4-BE49-F238E27FC236}">
                <a16:creationId xmlns:a16="http://schemas.microsoft.com/office/drawing/2014/main" id="{3E663A3A-C956-27C0-C1FA-0EEF85D00A33}"/>
              </a:ext>
            </a:extLst>
          </p:cNvPr>
          <p:cNvGrpSpPr/>
          <p:nvPr/>
        </p:nvGrpSpPr>
        <p:grpSpPr>
          <a:xfrm>
            <a:off x="5694099" y="1532072"/>
            <a:ext cx="6363775" cy="5091020"/>
            <a:chOff x="5694099" y="1532072"/>
            <a:chExt cx="6363775" cy="5091020"/>
          </a:xfrm>
        </p:grpSpPr>
        <p:pic>
          <p:nvPicPr>
            <p:cNvPr id="17" name="图片 16">
              <a:extLst>
                <a:ext uri="{FF2B5EF4-FFF2-40B4-BE49-F238E27FC236}">
                  <a16:creationId xmlns:a16="http://schemas.microsoft.com/office/drawing/2014/main" id="{30405DA6-C14A-0F35-50A3-75DF7DA5C891}"/>
                </a:ext>
              </a:extLst>
            </p:cNvPr>
            <p:cNvPicPr>
              <a:picLocks noChangeAspect="1"/>
            </p:cNvPicPr>
            <p:nvPr/>
          </p:nvPicPr>
          <p:blipFill>
            <a:blip r:embed="rId5"/>
            <a:stretch>
              <a:fillRect/>
            </a:stretch>
          </p:blipFill>
          <p:spPr>
            <a:xfrm>
              <a:off x="5694099" y="1532072"/>
              <a:ext cx="6363775" cy="5091020"/>
            </a:xfrm>
            <a:prstGeom prst="rect">
              <a:avLst/>
            </a:prstGeom>
          </p:spPr>
        </p:pic>
        <p:sp>
          <p:nvSpPr>
            <p:cNvPr id="9" name="文本框 8">
              <a:extLst>
                <a:ext uri="{FF2B5EF4-FFF2-40B4-BE49-F238E27FC236}">
                  <a16:creationId xmlns:a16="http://schemas.microsoft.com/office/drawing/2014/main" id="{FA958462-FADA-19BB-3EC8-88B096BF0514}"/>
                </a:ext>
              </a:extLst>
            </p:cNvPr>
            <p:cNvSpPr txBox="1"/>
            <p:nvPr/>
          </p:nvSpPr>
          <p:spPr>
            <a:xfrm>
              <a:off x="7399590" y="1906898"/>
              <a:ext cx="2241367" cy="307777"/>
            </a:xfrm>
            <a:prstGeom prst="rect">
              <a:avLst/>
            </a:prstGeom>
            <a:solidFill>
              <a:schemeClr val="bg1"/>
            </a:solidFill>
            <a:ln>
              <a:solidFill>
                <a:schemeClr val="bg1"/>
              </a:solidFill>
            </a:ln>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岩石样品</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维</a:t>
              </a:r>
              <a:r>
                <a:rPr lang="en-US" altLang="zh-CN" sz="1400" dirty="0">
                  <a:latin typeface="微软雅黑" panose="020B0503020204020204" pitchFamily="34" charset="-122"/>
                  <a:ea typeface="微软雅黑" panose="020B0503020204020204" pitchFamily="34" charset="-122"/>
                </a:rPr>
                <a:t>t-SNE</a:t>
              </a:r>
              <a:r>
                <a:rPr lang="zh-CN" altLang="en-US" sz="1400" dirty="0">
                  <a:latin typeface="微软雅黑" panose="020B0503020204020204" pitchFamily="34" charset="-122"/>
                  <a:ea typeface="微软雅黑" panose="020B0503020204020204" pitchFamily="34" charset="-122"/>
                </a:rPr>
                <a:t>分析</a:t>
              </a:r>
            </a:p>
          </p:txBody>
        </p:sp>
        <p:sp>
          <p:nvSpPr>
            <p:cNvPr id="13" name="文本框 12">
              <a:extLst>
                <a:ext uri="{FF2B5EF4-FFF2-40B4-BE49-F238E27FC236}">
                  <a16:creationId xmlns:a16="http://schemas.microsoft.com/office/drawing/2014/main" id="{30971566-C02D-09A7-666D-23C4D6C25D54}"/>
                </a:ext>
              </a:extLst>
            </p:cNvPr>
            <p:cNvSpPr txBox="1"/>
            <p:nvPr/>
          </p:nvSpPr>
          <p:spPr>
            <a:xfrm rot="16200000">
              <a:off x="10143804" y="3880476"/>
              <a:ext cx="2050129" cy="261610"/>
            </a:xfrm>
            <a:prstGeom prst="rect">
              <a:avLst/>
            </a:prstGeom>
            <a:solidFill>
              <a:schemeClr val="bg1"/>
            </a:solidFill>
            <a:ln>
              <a:solidFill>
                <a:schemeClr val="bg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岩石类型</a:t>
              </a:r>
            </a:p>
          </p:txBody>
        </p:sp>
        <p:sp>
          <p:nvSpPr>
            <p:cNvPr id="19" name="文本框 18">
              <a:extLst>
                <a:ext uri="{FF2B5EF4-FFF2-40B4-BE49-F238E27FC236}">
                  <a16:creationId xmlns:a16="http://schemas.microsoft.com/office/drawing/2014/main" id="{BCFF883F-0521-8795-DD5F-15B8507EFFDC}"/>
                </a:ext>
              </a:extLst>
            </p:cNvPr>
            <p:cNvSpPr txBox="1"/>
            <p:nvPr/>
          </p:nvSpPr>
          <p:spPr>
            <a:xfrm rot="1110752">
              <a:off x="6565026" y="5663299"/>
              <a:ext cx="2050129" cy="276999"/>
            </a:xfrm>
            <a:prstGeom prst="rect">
              <a:avLst/>
            </a:prstGeom>
            <a:solidFill>
              <a:schemeClr val="bg1"/>
            </a:solidFill>
            <a:ln>
              <a:solidFill>
                <a:schemeClr val="bg1"/>
              </a:solidFill>
            </a:ln>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t-SNE</a:t>
              </a:r>
              <a:r>
                <a:rPr lang="zh-CN" altLang="en-US" sz="1200" dirty="0">
                  <a:latin typeface="微软雅黑" panose="020B0503020204020204" pitchFamily="34" charset="-122"/>
                  <a:ea typeface="微软雅黑" panose="020B0503020204020204" pitchFamily="34" charset="-122"/>
                </a:rPr>
                <a:t>第一分量</a:t>
              </a:r>
            </a:p>
          </p:txBody>
        </p:sp>
        <p:sp>
          <p:nvSpPr>
            <p:cNvPr id="21" name="文本框 20">
              <a:extLst>
                <a:ext uri="{FF2B5EF4-FFF2-40B4-BE49-F238E27FC236}">
                  <a16:creationId xmlns:a16="http://schemas.microsoft.com/office/drawing/2014/main" id="{AA83B11A-EE32-2435-BD2E-67DC28715638}"/>
                </a:ext>
              </a:extLst>
            </p:cNvPr>
            <p:cNvSpPr txBox="1"/>
            <p:nvPr/>
          </p:nvSpPr>
          <p:spPr>
            <a:xfrm rot="18779995">
              <a:off x="9140394" y="5302084"/>
              <a:ext cx="1635334" cy="261610"/>
            </a:xfrm>
            <a:prstGeom prst="rect">
              <a:avLst/>
            </a:prstGeom>
            <a:solidFill>
              <a:schemeClr val="bg1"/>
            </a:solidFill>
            <a:ln>
              <a:solidFill>
                <a:schemeClr val="bg1"/>
              </a:solidFill>
            </a:ln>
          </p:spPr>
          <p:txBody>
            <a:bodyPr wrap="square" rtlCol="0">
              <a:spAutoFit/>
            </a:bodyPr>
            <a:lstStyle/>
            <a:p>
              <a:pPr algn="ctr"/>
              <a:r>
                <a:rPr lang="en-US" altLang="zh-CN" sz="1100" dirty="0">
                  <a:latin typeface="微软雅黑" panose="020B0503020204020204" pitchFamily="34" charset="-122"/>
                  <a:ea typeface="微软雅黑" panose="020B0503020204020204" pitchFamily="34" charset="-122"/>
                </a:rPr>
                <a:t>t-SNE</a:t>
              </a:r>
              <a:r>
                <a:rPr lang="zh-CN" altLang="en-US" sz="1100" dirty="0">
                  <a:latin typeface="微软雅黑" panose="020B0503020204020204" pitchFamily="34" charset="-122"/>
                  <a:ea typeface="微软雅黑" panose="020B0503020204020204" pitchFamily="34" charset="-122"/>
                </a:rPr>
                <a:t>第二分量</a:t>
              </a:r>
            </a:p>
          </p:txBody>
        </p:sp>
        <p:sp>
          <p:nvSpPr>
            <p:cNvPr id="22" name="文本框 21">
              <a:extLst>
                <a:ext uri="{FF2B5EF4-FFF2-40B4-BE49-F238E27FC236}">
                  <a16:creationId xmlns:a16="http://schemas.microsoft.com/office/drawing/2014/main" id="{A167A9F5-F5A3-86B9-6C2A-1204449D2215}"/>
                </a:ext>
              </a:extLst>
            </p:cNvPr>
            <p:cNvSpPr txBox="1"/>
            <p:nvPr/>
          </p:nvSpPr>
          <p:spPr>
            <a:xfrm rot="16200000">
              <a:off x="9537245" y="3761625"/>
              <a:ext cx="2050129" cy="183640"/>
            </a:xfrm>
            <a:prstGeom prst="rect">
              <a:avLst/>
            </a:prstGeom>
            <a:solidFill>
              <a:schemeClr val="bg1"/>
            </a:solidFill>
            <a:ln>
              <a:solidFill>
                <a:schemeClr val="bg1"/>
              </a:solidFill>
            </a:ln>
          </p:spPr>
          <p:txBody>
            <a:bodyPr wrap="square" rtlCol="0">
              <a:spAutoFit/>
            </a:bodyPr>
            <a:lstStyle/>
            <a:p>
              <a:pPr algn="ctr">
                <a:lnSpc>
                  <a:spcPts val="600"/>
                </a:lnSpc>
              </a:pPr>
              <a:r>
                <a:rPr lang="en-US" altLang="zh-CN" sz="1100" dirty="0">
                  <a:latin typeface="微软雅黑" panose="020B0503020204020204" pitchFamily="34" charset="-122"/>
                  <a:ea typeface="微软雅黑" panose="020B0503020204020204" pitchFamily="34" charset="-122"/>
                </a:rPr>
                <a:t>t-SNE</a:t>
              </a:r>
              <a:r>
                <a:rPr lang="zh-CN" altLang="en-US" sz="1100" dirty="0">
                  <a:latin typeface="微软雅黑" panose="020B0503020204020204" pitchFamily="34" charset="-122"/>
                  <a:ea typeface="微软雅黑" panose="020B0503020204020204" pitchFamily="34" charset="-122"/>
                </a:rPr>
                <a:t>第三分量</a:t>
              </a:r>
            </a:p>
          </p:txBody>
        </p:sp>
      </p:grpSp>
    </p:spTree>
    <p:extLst>
      <p:ext uri="{BB962C8B-B14F-4D97-AF65-F5344CB8AC3E}">
        <p14:creationId xmlns:p14="http://schemas.microsoft.com/office/powerpoint/2010/main" val="1958256926"/>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372735" y="1694262"/>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603050405020304" charset="0"/>
                <a:ea typeface="思源黑体" panose="020B0400000000000000" charset="-122"/>
              </a:rPr>
              <a:t>4</a:t>
            </a:r>
          </a:p>
        </p:txBody>
      </p:sp>
      <p:sp>
        <p:nvSpPr>
          <p:cNvPr id="9" name="文本框 8"/>
          <p:cNvSpPr txBox="1"/>
          <p:nvPr/>
        </p:nvSpPr>
        <p:spPr>
          <a:xfrm>
            <a:off x="3985486" y="2775132"/>
            <a:ext cx="4288353" cy="707886"/>
          </a:xfrm>
          <a:prstGeom prst="rect">
            <a:avLst/>
          </a:prstGeom>
          <a:noFill/>
        </p:spPr>
        <p:txBody>
          <a:bodyPr wrap="none" rtlCol="0">
            <a:spAutoFit/>
          </a:bodyPr>
          <a:lstStyle/>
          <a:p>
            <a:pPr algn="ctr"/>
            <a:r>
              <a:rPr lang="zh-CN" altLang="en-US" sz="4000" b="1" dirty="0">
                <a:latin typeface="Times New Roman" panose="02020603050405020304" charset="0"/>
                <a:ea typeface="思源黑体" panose="020B0400000000000000" charset="-122"/>
              </a:rPr>
              <a:t>机器学习模型训练</a:t>
            </a:r>
          </a:p>
        </p:txBody>
      </p:sp>
      <p:sp>
        <p:nvSpPr>
          <p:cNvPr id="10" name="文本框 9"/>
          <p:cNvSpPr txBox="1"/>
          <p:nvPr/>
        </p:nvSpPr>
        <p:spPr>
          <a:xfrm>
            <a:off x="4052812" y="3587033"/>
            <a:ext cx="4221027" cy="461665"/>
          </a:xfrm>
          <a:prstGeom prst="rect">
            <a:avLst/>
          </a:prstGeom>
          <a:noFill/>
        </p:spPr>
        <p:txBody>
          <a:bodyPr wrap="none" rtlCol="0">
            <a:spAutoFit/>
          </a:bodyPr>
          <a:lstStyle/>
          <a:p>
            <a:pPr algn="ctr"/>
            <a:r>
              <a:rPr lang="en-US" altLang="zh-CN" sz="2400" dirty="0">
                <a:latin typeface="Times New Roman" panose="02020603050405020304" charset="0"/>
                <a:ea typeface="思源黑体" panose="020B0400000000000000" charset="-122"/>
              </a:rPr>
              <a:t>Machine learning model training</a:t>
            </a:r>
          </a:p>
        </p:txBody>
      </p:sp>
      <p:sp>
        <p:nvSpPr>
          <p:cNvPr id="11" name="矩形 10"/>
          <p:cNvSpPr/>
          <p:nvPr/>
        </p:nvSpPr>
        <p:spPr>
          <a:xfrm flipV="1">
            <a:off x="3476690"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grpSp>
        <p:nvGrpSpPr>
          <p:cNvPr id="4" name="组合 3"/>
          <p:cNvGrpSpPr/>
          <p:nvPr/>
        </p:nvGrpSpPr>
        <p:grpSpPr>
          <a:xfrm>
            <a:off x="8098400" y="-6168"/>
            <a:ext cx="2368346"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58367" y="1317661"/>
            <a:ext cx="1612900" cy="52197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模型选择</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6" name="文本框 5"/>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机器学习模型训练</a:t>
            </a:r>
          </a:p>
        </p:txBody>
      </p:sp>
      <p:sp>
        <p:nvSpPr>
          <p:cNvPr id="10" name="圆角矩形 9"/>
          <p:cNvSpPr/>
          <p:nvPr>
            <p:custDataLst>
              <p:tags r:id="rId2"/>
            </p:custDataLst>
          </p:nvPr>
        </p:nvSpPr>
        <p:spPr>
          <a:xfrm>
            <a:off x="1069975" y="4471353"/>
            <a:ext cx="2340610" cy="532800"/>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Times New Roman" panose="02020603050405020304" charset="0"/>
                <a:cs typeface="Times New Roman" panose="02020603050405020304" charset="0"/>
                <a:sym typeface="+mn-ea"/>
              </a:rPr>
              <a:t>KNN</a:t>
            </a:r>
            <a:r>
              <a:rPr lang="zh-CN" altLang="en-US" sz="2000" b="1" dirty="0">
                <a:latin typeface="+mn-ea"/>
                <a:cs typeface="+mn-ea"/>
                <a:sym typeface="+mn-ea"/>
              </a:rPr>
              <a:t>模型</a:t>
            </a:r>
          </a:p>
        </p:txBody>
      </p:sp>
      <p:sp>
        <p:nvSpPr>
          <p:cNvPr id="11" name="矩形 10"/>
          <p:cNvSpPr/>
          <p:nvPr>
            <p:custDataLst>
              <p:tags r:id="rId3"/>
            </p:custDataLst>
          </p:nvPr>
        </p:nvSpPr>
        <p:spPr>
          <a:xfrm>
            <a:off x="537845" y="5128260"/>
            <a:ext cx="3314700" cy="969645"/>
          </a:xfrm>
          <a:prstGeom prst="rect">
            <a:avLst/>
          </a:prstGeom>
          <a:ln>
            <a:noFill/>
            <a:prstDash val="sysDash"/>
          </a:ln>
        </p:spPr>
        <p:txBody>
          <a:bodyPr vert="horz" wrap="square" lIns="0" tIns="0" rIns="0" bIns="0" rtlCol="0" anchor="t" anchorCtr="0">
            <a:noAutofit/>
          </a:bodyPr>
          <a:lstStyle/>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Times New Roman" panose="02020603050405020304" charset="0"/>
                <a:cs typeface="+mn-ea"/>
              </a:rPr>
              <a:t>K-近邻算法 </a:t>
            </a:r>
          </a:p>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Times New Roman" panose="02020603050405020304" charset="0"/>
                <a:cs typeface="+mn-ea"/>
              </a:rPr>
              <a:t>k-nearest neighbor classification  </a:t>
            </a:r>
          </a:p>
        </p:txBody>
      </p:sp>
      <p:sp>
        <p:nvSpPr>
          <p:cNvPr id="20" name="圆角矩形 19"/>
          <p:cNvSpPr/>
          <p:nvPr>
            <p:custDataLst>
              <p:tags r:id="rId4"/>
            </p:custDataLst>
          </p:nvPr>
        </p:nvSpPr>
        <p:spPr>
          <a:xfrm>
            <a:off x="4817110" y="4471353"/>
            <a:ext cx="2340610" cy="532765"/>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Times New Roman" panose="02020603050405020304" charset="0"/>
                <a:cs typeface="Times New Roman" panose="02020603050405020304" charset="0"/>
                <a:sym typeface="+mn-ea"/>
              </a:rPr>
              <a:t>SVM</a:t>
            </a:r>
            <a:r>
              <a:rPr lang="zh-CN" altLang="en-US" sz="2000" b="1" dirty="0">
                <a:latin typeface="+mn-ea"/>
                <a:cs typeface="+mn-ea"/>
                <a:sym typeface="+mn-ea"/>
              </a:rPr>
              <a:t>模型</a:t>
            </a:r>
          </a:p>
        </p:txBody>
      </p:sp>
      <p:sp>
        <p:nvSpPr>
          <p:cNvPr id="13" name="矩形 12"/>
          <p:cNvSpPr/>
          <p:nvPr>
            <p:custDataLst>
              <p:tags r:id="rId5"/>
            </p:custDataLst>
          </p:nvPr>
        </p:nvSpPr>
        <p:spPr>
          <a:xfrm>
            <a:off x="4556125" y="5127943"/>
            <a:ext cx="2863215" cy="964565"/>
          </a:xfrm>
          <a:prstGeom prst="rect">
            <a:avLst/>
          </a:prstGeom>
          <a:ln>
            <a:noFill/>
            <a:prstDash val="sysDash"/>
          </a:ln>
        </p:spPr>
        <p:txBody>
          <a:bodyPr vert="horz" wrap="square" lIns="0" tIns="0" rIns="0" bIns="0" rtlCol="0" anchor="t" anchorCtr="0">
            <a:noAutofit/>
          </a:bodyPr>
          <a:lstStyle/>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Times New Roman" panose="02020603050405020304" charset="0"/>
                <a:cs typeface="+mn-ea"/>
              </a:rPr>
              <a:t>支持向量机</a:t>
            </a:r>
          </a:p>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Times New Roman" panose="02020603050405020304" charset="0"/>
                <a:cs typeface="+mn-ea"/>
              </a:rPr>
              <a:t>（</a:t>
            </a:r>
            <a:r>
              <a:rPr lang="en-US" altLang="zh-CN" dirty="0">
                <a:ln>
                  <a:noFill/>
                  <a:prstDash val="sysDot"/>
                </a:ln>
                <a:solidFill>
                  <a:schemeClr val="tx1">
                    <a:lumMod val="85000"/>
                    <a:lumOff val="15000"/>
                  </a:schemeClr>
                </a:solidFill>
                <a:uFillTx/>
                <a:latin typeface="Times New Roman" panose="02020603050405020304" charset="0"/>
                <a:cs typeface="+mn-ea"/>
              </a:rPr>
              <a:t>Support Vector Machine</a:t>
            </a:r>
            <a:r>
              <a:rPr lang="zh-CN" altLang="en-US" dirty="0">
                <a:ln>
                  <a:noFill/>
                  <a:prstDash val="sysDot"/>
                </a:ln>
                <a:solidFill>
                  <a:schemeClr val="tx1">
                    <a:lumMod val="85000"/>
                    <a:lumOff val="15000"/>
                  </a:schemeClr>
                </a:solidFill>
                <a:uFillTx/>
                <a:latin typeface="Times New Roman" panose="02020603050405020304" charset="0"/>
                <a:cs typeface="+mn-ea"/>
              </a:rPr>
              <a:t>）</a:t>
            </a:r>
          </a:p>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uFillTx/>
                <a:latin typeface="Times New Roman" panose="02020603050405020304" charset="0"/>
                <a:cs typeface="+mn-ea"/>
              </a:rPr>
              <a:t>经典的监督学习算法</a:t>
            </a:r>
          </a:p>
        </p:txBody>
      </p:sp>
      <p:sp>
        <p:nvSpPr>
          <p:cNvPr id="29" name="圆角矩形 28"/>
          <p:cNvSpPr/>
          <p:nvPr>
            <p:custDataLst>
              <p:tags r:id="rId6"/>
            </p:custDataLst>
          </p:nvPr>
        </p:nvSpPr>
        <p:spPr>
          <a:xfrm>
            <a:off x="8551545" y="4471353"/>
            <a:ext cx="2341245" cy="532765"/>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000" b="1" dirty="0">
                <a:latin typeface="+mn-ea"/>
                <a:cs typeface="+mn-ea"/>
                <a:sym typeface="+mn-ea"/>
              </a:rPr>
              <a:t>随机森林模型</a:t>
            </a:r>
          </a:p>
        </p:txBody>
      </p:sp>
      <p:sp>
        <p:nvSpPr>
          <p:cNvPr id="14" name="矩形 13"/>
          <p:cNvSpPr/>
          <p:nvPr>
            <p:custDataLst>
              <p:tags r:id="rId7"/>
            </p:custDataLst>
          </p:nvPr>
        </p:nvSpPr>
        <p:spPr>
          <a:xfrm>
            <a:off x="7884795" y="5262880"/>
            <a:ext cx="3773805" cy="969645"/>
          </a:xfrm>
          <a:prstGeom prst="rect">
            <a:avLst/>
          </a:prstGeom>
          <a:ln>
            <a:noFill/>
            <a:prstDash val="sysDash"/>
          </a:ln>
        </p:spPr>
        <p:txBody>
          <a:bodyPr vert="horz" wrap="square" lIns="0" tIns="0" rIns="0" bIns="0" rtlCol="0" anchor="t" anchorCtr="0">
            <a:noAutofit/>
          </a:bodyPr>
          <a:lstStyle/>
          <a:p>
            <a:pPr indent="-228600" algn="ctr">
              <a:lnSpc>
                <a:spcPct val="150000"/>
              </a:lnSpc>
              <a:spcBef>
                <a:spcPct val="0"/>
              </a:spcBef>
              <a:spcAft>
                <a:spcPct val="0"/>
              </a:spcAft>
            </a:pPr>
            <a:r>
              <a:rPr lang="zh-CN" altLang="en-US" dirty="0">
                <a:ln>
                  <a:noFill/>
                  <a:prstDash val="sysDot"/>
                </a:ln>
                <a:solidFill>
                  <a:schemeClr val="tx1">
                    <a:lumMod val="85000"/>
                    <a:lumOff val="15000"/>
                  </a:schemeClr>
                </a:solidFill>
                <a:latin typeface="+mn-ea"/>
                <a:cs typeface="+mn-ea"/>
              </a:rPr>
              <a:t>将多个决策树结合在一起，每次数据集是随机有放回的选出，同时随机选出部分特征作为输入</a:t>
            </a:r>
          </a:p>
        </p:txBody>
      </p:sp>
      <p:pic>
        <p:nvPicPr>
          <p:cNvPr id="100" name="图片 99"/>
          <p:cNvPicPr/>
          <p:nvPr/>
        </p:nvPicPr>
        <p:blipFill>
          <a:blip r:embed="rId11"/>
          <a:stretch>
            <a:fillRect/>
          </a:stretch>
        </p:blipFill>
        <p:spPr>
          <a:xfrm>
            <a:off x="533400" y="1997710"/>
            <a:ext cx="3319145" cy="2324735"/>
          </a:xfrm>
          <a:prstGeom prst="rect">
            <a:avLst/>
          </a:prstGeom>
          <a:noFill/>
          <a:ln w="9525">
            <a:noFill/>
          </a:ln>
        </p:spPr>
      </p:pic>
      <p:pic>
        <p:nvPicPr>
          <p:cNvPr id="101" name="图片 100"/>
          <p:cNvPicPr/>
          <p:nvPr/>
        </p:nvPicPr>
        <p:blipFill>
          <a:blip r:embed="rId12"/>
          <a:stretch>
            <a:fillRect/>
          </a:stretch>
        </p:blipFill>
        <p:spPr>
          <a:xfrm>
            <a:off x="4288155" y="2025650"/>
            <a:ext cx="3399155" cy="2207895"/>
          </a:xfrm>
          <a:prstGeom prst="rect">
            <a:avLst/>
          </a:prstGeom>
          <a:noFill/>
          <a:ln w="9525">
            <a:noFill/>
          </a:ln>
        </p:spPr>
      </p:pic>
      <p:pic>
        <p:nvPicPr>
          <p:cNvPr id="102" name="图片 101"/>
          <p:cNvPicPr/>
          <p:nvPr/>
        </p:nvPicPr>
        <p:blipFill>
          <a:blip r:embed="rId13"/>
          <a:stretch>
            <a:fillRect/>
          </a:stretch>
        </p:blipFill>
        <p:spPr>
          <a:xfrm>
            <a:off x="8098155" y="2127885"/>
            <a:ext cx="3412490" cy="2129790"/>
          </a:xfrm>
          <a:prstGeom prst="rect">
            <a:avLst/>
          </a:prstGeom>
          <a:noFill/>
          <a:ln w="9525">
            <a:noFill/>
          </a:ln>
        </p:spPr>
      </p:pic>
    </p:spTree>
    <p:custDataLst>
      <p:tags r:id="rId1"/>
    </p:custData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grpSp>
        <p:nvGrpSpPr>
          <p:cNvPr id="4" name="组合 3"/>
          <p:cNvGrpSpPr/>
          <p:nvPr/>
        </p:nvGrpSpPr>
        <p:grpSpPr>
          <a:xfrm>
            <a:off x="8098400" y="-6168"/>
            <a:ext cx="2368346"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475852" y="1295436"/>
            <a:ext cx="161290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最佳参数</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6" name="文本框 5"/>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机器学习模型训练</a:t>
            </a:r>
          </a:p>
        </p:txBody>
      </p:sp>
      <p:pic>
        <p:nvPicPr>
          <p:cNvPr id="37" name="图片 36" descr="07d27a7191d1db218dbfdc3e1d6c5b1"/>
          <p:cNvPicPr>
            <a:picLocks noChangeAspect="1"/>
          </p:cNvPicPr>
          <p:nvPr/>
        </p:nvPicPr>
        <p:blipFill>
          <a:blip r:embed="rId8"/>
          <a:srcRect r="54813" b="13155"/>
          <a:stretch>
            <a:fillRect/>
          </a:stretch>
        </p:blipFill>
        <p:spPr>
          <a:xfrm>
            <a:off x="372110" y="1930400"/>
            <a:ext cx="5509260" cy="4418330"/>
          </a:xfrm>
          <a:prstGeom prst="rect">
            <a:avLst/>
          </a:prstGeom>
        </p:spPr>
      </p:pic>
      <p:sp>
        <p:nvSpPr>
          <p:cNvPr id="38" name="文本框 37"/>
          <p:cNvSpPr txBox="1"/>
          <p:nvPr/>
        </p:nvSpPr>
        <p:spPr>
          <a:xfrm>
            <a:off x="2255392" y="1324011"/>
            <a:ext cx="161290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编程内容</a:t>
            </a:r>
          </a:p>
        </p:txBody>
      </p:sp>
      <p:grpSp>
        <p:nvGrpSpPr>
          <p:cNvPr id="45" name="组合 44"/>
          <p:cNvGrpSpPr/>
          <p:nvPr/>
        </p:nvGrpSpPr>
        <p:grpSpPr>
          <a:xfrm>
            <a:off x="6565265" y="3100705"/>
            <a:ext cx="5059680" cy="2857500"/>
            <a:chOff x="10202" y="4310"/>
            <a:chExt cx="7968" cy="4500"/>
          </a:xfrm>
        </p:grpSpPr>
        <p:sp>
          <p:nvSpPr>
            <p:cNvPr id="40" name="文本框 39"/>
            <p:cNvSpPr txBox="1"/>
            <p:nvPr/>
          </p:nvSpPr>
          <p:spPr>
            <a:xfrm>
              <a:off x="10202" y="4310"/>
              <a:ext cx="5549" cy="725"/>
            </a:xfrm>
            <a:prstGeom prst="rect">
              <a:avLst/>
            </a:prstGeom>
            <a:noFill/>
          </p:spPr>
          <p:txBody>
            <a:bodyPr wrap="square" rtlCol="0" anchor="t">
              <a:spAutoFit/>
            </a:bodyPr>
            <a:lstStyle/>
            <a:p>
              <a:r>
                <a:rPr lang="zh-CN" altLang="en-US" sz="2400">
                  <a:solidFill>
                    <a:srgbClr val="FF0000"/>
                  </a:solidFill>
                  <a:uFillTx/>
                  <a:latin typeface="Times New Roman" panose="02020603050405020304" charset="0"/>
                  <a:cs typeface="Times New Roman" panose="02020603050405020304" charset="0"/>
                </a:rPr>
                <a:t>{'n_neighbors': 10}</a:t>
              </a:r>
            </a:p>
          </p:txBody>
        </p:sp>
        <p:sp>
          <p:nvSpPr>
            <p:cNvPr id="42" name="文本框 41"/>
            <p:cNvSpPr txBox="1"/>
            <p:nvPr/>
          </p:nvSpPr>
          <p:spPr>
            <a:xfrm>
              <a:off x="10202" y="6198"/>
              <a:ext cx="6281" cy="725"/>
            </a:xfrm>
            <a:prstGeom prst="rect">
              <a:avLst/>
            </a:prstGeom>
            <a:noFill/>
          </p:spPr>
          <p:txBody>
            <a:bodyPr wrap="square" rtlCol="0" anchor="t">
              <a:spAutoFit/>
            </a:bodyPr>
            <a:lstStyle/>
            <a:p>
              <a:r>
                <a:rPr lang="zh-CN" altLang="en-US" sz="2400">
                  <a:solidFill>
                    <a:srgbClr val="FF0000"/>
                  </a:solidFill>
                  <a:uFillTx/>
                  <a:latin typeface="Times New Roman" panose="02020603050405020304" charset="0"/>
                  <a:sym typeface="+mn-ea"/>
                </a:rPr>
                <a:t>{'C': 10, 'gamma': 'auto'}</a:t>
              </a:r>
            </a:p>
          </p:txBody>
        </p:sp>
        <p:sp>
          <p:nvSpPr>
            <p:cNvPr id="44" name="文本框 43"/>
            <p:cNvSpPr txBox="1"/>
            <p:nvPr/>
          </p:nvSpPr>
          <p:spPr>
            <a:xfrm>
              <a:off x="10202" y="8086"/>
              <a:ext cx="7968" cy="725"/>
            </a:xfrm>
            <a:prstGeom prst="rect">
              <a:avLst/>
            </a:prstGeom>
            <a:noFill/>
          </p:spPr>
          <p:txBody>
            <a:bodyPr wrap="square" rtlCol="0" anchor="t">
              <a:spAutoFit/>
            </a:bodyPr>
            <a:lstStyle/>
            <a:p>
              <a:r>
                <a:rPr lang="zh-CN" altLang="en-US" sz="2400">
                  <a:solidFill>
                    <a:srgbClr val="FF0000"/>
                  </a:solidFill>
                  <a:uFillTx/>
                  <a:latin typeface="Times New Roman" panose="02020603050405020304" charset="0"/>
                  <a:sym typeface="+mn-ea"/>
                </a:rPr>
                <a:t>{'max_depth': 10, 'n_estimators': 100}</a:t>
              </a:r>
            </a:p>
          </p:txBody>
        </p:sp>
      </p:grpSp>
      <p:sp>
        <p:nvSpPr>
          <p:cNvPr id="46" name="圆角矩形 45"/>
          <p:cNvSpPr/>
          <p:nvPr>
            <p:custDataLst>
              <p:tags r:id="rId2"/>
            </p:custDataLst>
          </p:nvPr>
        </p:nvSpPr>
        <p:spPr>
          <a:xfrm>
            <a:off x="6048375" y="2442528"/>
            <a:ext cx="2340610" cy="532800"/>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Times New Roman" panose="02020603050405020304" charset="0"/>
                <a:cs typeface="Times New Roman" panose="02020603050405020304" charset="0"/>
                <a:sym typeface="+mn-ea"/>
              </a:rPr>
              <a:t>KNN</a:t>
            </a:r>
            <a:r>
              <a:rPr lang="zh-CN" altLang="en-US" sz="2000" b="1" dirty="0">
                <a:latin typeface="+mn-ea"/>
                <a:cs typeface="+mn-ea"/>
                <a:sym typeface="+mn-ea"/>
              </a:rPr>
              <a:t>模型</a:t>
            </a:r>
          </a:p>
        </p:txBody>
      </p:sp>
      <p:sp>
        <p:nvSpPr>
          <p:cNvPr id="47" name="圆角矩形 46"/>
          <p:cNvSpPr/>
          <p:nvPr>
            <p:custDataLst>
              <p:tags r:id="rId3"/>
            </p:custDataLst>
          </p:nvPr>
        </p:nvSpPr>
        <p:spPr>
          <a:xfrm>
            <a:off x="6048375" y="3685858"/>
            <a:ext cx="2340610" cy="532765"/>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altLang="zh-CN" sz="2000" b="1" dirty="0">
                <a:latin typeface="Times New Roman" panose="02020603050405020304" charset="0"/>
                <a:cs typeface="Times New Roman" panose="02020603050405020304" charset="0"/>
                <a:sym typeface="+mn-ea"/>
              </a:rPr>
              <a:t>SVM</a:t>
            </a:r>
            <a:r>
              <a:rPr lang="zh-CN" altLang="en-US" sz="2000" b="1" dirty="0">
                <a:latin typeface="+mn-ea"/>
                <a:cs typeface="+mn-ea"/>
                <a:sym typeface="+mn-ea"/>
              </a:rPr>
              <a:t>模型</a:t>
            </a:r>
          </a:p>
        </p:txBody>
      </p:sp>
      <p:sp>
        <p:nvSpPr>
          <p:cNvPr id="48" name="圆角矩形 47"/>
          <p:cNvSpPr/>
          <p:nvPr>
            <p:custDataLst>
              <p:tags r:id="rId4"/>
            </p:custDataLst>
          </p:nvPr>
        </p:nvSpPr>
        <p:spPr>
          <a:xfrm>
            <a:off x="6045835" y="4929188"/>
            <a:ext cx="2341245" cy="532765"/>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000" b="1" dirty="0">
                <a:latin typeface="+mn-ea"/>
                <a:cs typeface="+mn-ea"/>
                <a:sym typeface="+mn-ea"/>
              </a:rPr>
              <a:t>随机森林模型</a:t>
            </a:r>
          </a:p>
        </p:txBody>
      </p:sp>
    </p:spTree>
    <p:custDataLst>
      <p:tags r:id="rId1"/>
    </p:custData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372735" y="1674538"/>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603050405020304" charset="0"/>
                <a:ea typeface="思源黑体" panose="020B0400000000000000" charset="-122"/>
              </a:rPr>
              <a:t>5</a:t>
            </a:r>
          </a:p>
        </p:txBody>
      </p:sp>
      <p:sp>
        <p:nvSpPr>
          <p:cNvPr id="9" name="文本框 8"/>
          <p:cNvSpPr txBox="1"/>
          <p:nvPr/>
        </p:nvSpPr>
        <p:spPr>
          <a:xfrm>
            <a:off x="4121468" y="2760794"/>
            <a:ext cx="3756660" cy="706755"/>
          </a:xfrm>
          <a:prstGeom prst="rect">
            <a:avLst/>
          </a:prstGeom>
          <a:noFill/>
        </p:spPr>
        <p:txBody>
          <a:bodyPr wrap="none" rtlCol="0">
            <a:spAutoFit/>
          </a:bodyPr>
          <a:lstStyle/>
          <a:p>
            <a:r>
              <a:rPr lang="zh-CN" altLang="en-US" sz="4000" b="1" dirty="0">
                <a:latin typeface="Times New Roman" panose="02020603050405020304" charset="0"/>
                <a:ea typeface="思源黑体" panose="020B0400000000000000" charset="-122"/>
              </a:rPr>
              <a:t>结果可视化分析</a:t>
            </a:r>
          </a:p>
        </p:txBody>
      </p:sp>
      <p:sp>
        <p:nvSpPr>
          <p:cNvPr id="10" name="文本框 9"/>
          <p:cNvSpPr txBox="1"/>
          <p:nvPr/>
        </p:nvSpPr>
        <p:spPr>
          <a:xfrm>
            <a:off x="4982233" y="3557885"/>
            <a:ext cx="2227533" cy="461665"/>
          </a:xfrm>
          <a:prstGeom prst="rect">
            <a:avLst/>
          </a:prstGeom>
          <a:noFill/>
        </p:spPr>
        <p:txBody>
          <a:bodyPr wrap="none" rtlCol="0">
            <a:spAutoFit/>
          </a:bodyPr>
          <a:lstStyle/>
          <a:p>
            <a:pPr algn="ctr"/>
            <a:r>
              <a:rPr lang="en-US" altLang="zh-CN" sz="2400" dirty="0">
                <a:latin typeface="Times New Roman" panose="02020603050405020304" charset="0"/>
                <a:ea typeface="思源黑体" panose="020B0400000000000000" charset="-122"/>
              </a:rPr>
              <a:t>Results Analysis</a:t>
            </a:r>
          </a:p>
        </p:txBody>
      </p:sp>
      <p:sp>
        <p:nvSpPr>
          <p:cNvPr id="11" name="矩形 10"/>
          <p:cNvSpPr/>
          <p:nvPr/>
        </p:nvSpPr>
        <p:spPr>
          <a:xfrm flipV="1">
            <a:off x="34871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grpSp>
        <p:nvGrpSpPr>
          <p:cNvPr id="4" name="组合 3"/>
          <p:cNvGrpSpPr/>
          <p:nvPr/>
        </p:nvGrpSpPr>
        <p:grpSpPr>
          <a:xfrm>
            <a:off x="10450611" y="-6591"/>
            <a:ext cx="1741390"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71347" y="1187486"/>
            <a:ext cx="161290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操作步骤</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10" name="文本框 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11" name="文本框 10"/>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结果分析</a:t>
            </a:r>
          </a:p>
        </p:txBody>
      </p:sp>
      <p:sp>
        <p:nvSpPr>
          <p:cNvPr id="6" name="文本框 12"/>
          <p:cNvSpPr txBox="1">
            <a:spLocks noChangeArrowheads="1"/>
          </p:cNvSpPr>
          <p:nvPr/>
        </p:nvSpPr>
        <p:spPr>
          <a:xfrm>
            <a:off x="493510" y="2365021"/>
            <a:ext cx="2633345" cy="553085"/>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342900" indent="-342900" algn="just">
              <a:lnSpc>
                <a:spcPct val="150000"/>
              </a:lnSpc>
              <a:buFont typeface="Wingdings" panose="05000000000000000000" charset="0"/>
              <a:buChar char="ü"/>
            </a:pPr>
            <a:r>
              <a:rPr lang="zh-CN" sz="2000" dirty="0">
                <a:latin typeface="Times New Roman" panose="02020603050405020304" charset="0"/>
                <a:ea typeface="思源黑体" panose="020B0400000000000000" charset="-122"/>
              </a:rPr>
              <a:t>计算测试集平均率</a:t>
            </a:r>
          </a:p>
        </p:txBody>
      </p:sp>
      <p:sp>
        <p:nvSpPr>
          <p:cNvPr id="13" name="文本框 12"/>
          <p:cNvSpPr txBox="1">
            <a:spLocks noChangeArrowheads="1"/>
          </p:cNvSpPr>
          <p:nvPr/>
        </p:nvSpPr>
        <p:spPr>
          <a:xfrm>
            <a:off x="4514448" y="2356803"/>
            <a:ext cx="2633345" cy="553085"/>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342900" indent="-342900" algn="just">
              <a:lnSpc>
                <a:spcPct val="150000"/>
              </a:lnSpc>
              <a:buFont typeface="Wingdings" panose="05000000000000000000" charset="0"/>
              <a:buChar char="ü"/>
            </a:pPr>
            <a:r>
              <a:rPr lang="zh-CN" sz="2000" dirty="0">
                <a:latin typeface="Times New Roman" panose="02020603050405020304" charset="0"/>
                <a:ea typeface="思源黑体" panose="020B0400000000000000" charset="-122"/>
              </a:rPr>
              <a:t>可视化混淆矩阵</a:t>
            </a:r>
          </a:p>
        </p:txBody>
      </p:sp>
      <p:sp>
        <p:nvSpPr>
          <p:cNvPr id="14" name="文本框 13"/>
          <p:cNvSpPr txBox="1">
            <a:spLocks noChangeArrowheads="1"/>
          </p:cNvSpPr>
          <p:nvPr/>
        </p:nvSpPr>
        <p:spPr>
          <a:xfrm>
            <a:off x="9133938" y="2336329"/>
            <a:ext cx="2633345" cy="553085"/>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342900" indent="-342900" algn="just">
              <a:lnSpc>
                <a:spcPct val="150000"/>
              </a:lnSpc>
              <a:buFont typeface="Wingdings" panose="05000000000000000000" charset="0"/>
              <a:buChar char="ü"/>
            </a:pPr>
            <a:r>
              <a:rPr lang="zh-CN" sz="2000" dirty="0">
                <a:latin typeface="Times New Roman" panose="02020603050405020304" charset="0"/>
                <a:ea typeface="思源黑体" panose="020B0400000000000000" charset="-122"/>
              </a:rPr>
              <a:t>打印分类报告</a:t>
            </a:r>
          </a:p>
        </p:txBody>
      </p:sp>
      <p:sp>
        <p:nvSpPr>
          <p:cNvPr id="20" name="下箭头 19"/>
          <p:cNvSpPr/>
          <p:nvPr/>
        </p:nvSpPr>
        <p:spPr>
          <a:xfrm rot="16200000">
            <a:off x="3625276" y="2190395"/>
            <a:ext cx="222885" cy="90233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下箭头 20"/>
          <p:cNvSpPr/>
          <p:nvPr/>
        </p:nvSpPr>
        <p:spPr>
          <a:xfrm rot="16200000">
            <a:off x="7814080" y="2190394"/>
            <a:ext cx="222885" cy="90233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onfusion_matrix_KNN">
            <a:extLst>
              <a:ext uri="{FF2B5EF4-FFF2-40B4-BE49-F238E27FC236}">
                <a16:creationId xmlns:a16="http://schemas.microsoft.com/office/drawing/2014/main" id="{2CACB2A1-DF6B-5A82-935D-E3BC5D2EC85B}"/>
              </a:ext>
            </a:extLst>
          </p:cNvPr>
          <p:cNvPicPr>
            <a:picLocks noChangeAspect="1"/>
          </p:cNvPicPr>
          <p:nvPr/>
        </p:nvPicPr>
        <p:blipFill>
          <a:blip r:embed="rId4"/>
          <a:stretch>
            <a:fillRect/>
          </a:stretch>
        </p:blipFill>
        <p:spPr>
          <a:xfrm>
            <a:off x="4403186" y="3307546"/>
            <a:ext cx="2855867" cy="2517278"/>
          </a:xfrm>
          <a:prstGeom prst="rect">
            <a:avLst/>
          </a:prstGeom>
        </p:spPr>
      </p:pic>
      <p:graphicFrame>
        <p:nvGraphicFramePr>
          <p:cNvPr id="9" name="表格 8">
            <a:extLst>
              <a:ext uri="{FF2B5EF4-FFF2-40B4-BE49-F238E27FC236}">
                <a16:creationId xmlns:a16="http://schemas.microsoft.com/office/drawing/2014/main" id="{39728CF9-7F8C-7ADE-81D3-7D839C98477D}"/>
              </a:ext>
            </a:extLst>
          </p:cNvPr>
          <p:cNvGraphicFramePr>
            <a:graphicFrameLocks noGrp="1"/>
          </p:cNvGraphicFramePr>
          <p:nvPr>
            <p:extLst>
              <p:ext uri="{D42A27DB-BD31-4B8C-83A1-F6EECF244321}">
                <p14:modId xmlns:p14="http://schemas.microsoft.com/office/powerpoint/2010/main" val="2660588784"/>
              </p:ext>
            </p:extLst>
          </p:nvPr>
        </p:nvGraphicFramePr>
        <p:xfrm>
          <a:off x="667574" y="3476214"/>
          <a:ext cx="2633346" cy="1483360"/>
        </p:xfrm>
        <a:graphic>
          <a:graphicData uri="http://schemas.openxmlformats.org/drawingml/2006/table">
            <a:tbl>
              <a:tblPr firstRow="1" bandRow="1">
                <a:tableStyleId>{5C22544A-7EE6-4342-B048-85BDC9FD1C3A}</a:tableStyleId>
              </a:tblPr>
              <a:tblGrid>
                <a:gridCol w="1316673">
                  <a:extLst>
                    <a:ext uri="{9D8B030D-6E8A-4147-A177-3AD203B41FA5}">
                      <a16:colId xmlns:a16="http://schemas.microsoft.com/office/drawing/2014/main" val="469448058"/>
                    </a:ext>
                  </a:extLst>
                </a:gridCol>
                <a:gridCol w="1316673">
                  <a:extLst>
                    <a:ext uri="{9D8B030D-6E8A-4147-A177-3AD203B41FA5}">
                      <a16:colId xmlns:a16="http://schemas.microsoft.com/office/drawing/2014/main" val="2821664021"/>
                    </a:ext>
                  </a:extLst>
                </a:gridCol>
              </a:tblGrid>
              <a:tr h="370840">
                <a:tc>
                  <a:txBody>
                    <a:bodyPr/>
                    <a:lstStyle/>
                    <a:p>
                      <a:r>
                        <a:rPr lang="zh-CN" altLang="en-US" dirty="0"/>
                        <a:t>模型</a:t>
                      </a:r>
                    </a:p>
                  </a:txBody>
                  <a:tcPr/>
                </a:tc>
                <a:tc>
                  <a:txBody>
                    <a:bodyPr/>
                    <a:lstStyle/>
                    <a:p>
                      <a:r>
                        <a:rPr lang="zh-CN" altLang="en-US" dirty="0"/>
                        <a:t>准确率</a:t>
                      </a:r>
                    </a:p>
                  </a:txBody>
                  <a:tcPr/>
                </a:tc>
                <a:extLst>
                  <a:ext uri="{0D108BD9-81ED-4DB2-BD59-A6C34878D82A}">
                    <a16:rowId xmlns:a16="http://schemas.microsoft.com/office/drawing/2014/main" val="2003513581"/>
                  </a:ext>
                </a:extLst>
              </a:tr>
              <a:tr h="370840">
                <a:tc>
                  <a:txBody>
                    <a:bodyPr/>
                    <a:lstStyle/>
                    <a:p>
                      <a:r>
                        <a:rPr lang="en-US" altLang="zh-CN" dirty="0"/>
                        <a:t>KNN</a:t>
                      </a:r>
                      <a:endParaRPr lang="zh-CN" altLang="en-US" dirty="0"/>
                    </a:p>
                  </a:txBody>
                  <a:tcPr/>
                </a:tc>
                <a:tc>
                  <a:txBody>
                    <a:bodyPr/>
                    <a:lstStyle/>
                    <a:p>
                      <a:r>
                        <a:rPr lang="en-US" altLang="zh-CN" dirty="0"/>
                        <a:t>0.71</a:t>
                      </a:r>
                      <a:endParaRPr lang="zh-CN" altLang="en-US" dirty="0"/>
                    </a:p>
                  </a:txBody>
                  <a:tcPr/>
                </a:tc>
                <a:extLst>
                  <a:ext uri="{0D108BD9-81ED-4DB2-BD59-A6C34878D82A}">
                    <a16:rowId xmlns:a16="http://schemas.microsoft.com/office/drawing/2014/main" val="1912696087"/>
                  </a:ext>
                </a:extLst>
              </a:tr>
              <a:tr h="370840">
                <a:tc>
                  <a:txBody>
                    <a:bodyPr/>
                    <a:lstStyle/>
                    <a:p>
                      <a:r>
                        <a:rPr lang="en-US" altLang="zh-CN" dirty="0"/>
                        <a:t>SVM</a:t>
                      </a:r>
                      <a:endParaRPr lang="zh-CN" altLang="en-US" dirty="0"/>
                    </a:p>
                  </a:txBody>
                  <a:tcPr/>
                </a:tc>
                <a:tc>
                  <a:txBody>
                    <a:bodyPr/>
                    <a:lstStyle/>
                    <a:p>
                      <a:r>
                        <a:rPr lang="en-US" altLang="zh-CN" dirty="0"/>
                        <a:t>0.76</a:t>
                      </a:r>
                      <a:endParaRPr lang="zh-CN" altLang="en-US" dirty="0"/>
                    </a:p>
                  </a:txBody>
                  <a:tcPr/>
                </a:tc>
                <a:extLst>
                  <a:ext uri="{0D108BD9-81ED-4DB2-BD59-A6C34878D82A}">
                    <a16:rowId xmlns:a16="http://schemas.microsoft.com/office/drawing/2014/main" val="2513724122"/>
                  </a:ext>
                </a:extLst>
              </a:tr>
              <a:tr h="370840">
                <a:tc>
                  <a:txBody>
                    <a:bodyPr/>
                    <a:lstStyle/>
                    <a:p>
                      <a:r>
                        <a:rPr lang="en-US" altLang="zh-CN" dirty="0"/>
                        <a:t>RF</a:t>
                      </a:r>
                      <a:endParaRPr lang="zh-CN" altLang="en-US" dirty="0"/>
                    </a:p>
                  </a:txBody>
                  <a:tcPr/>
                </a:tc>
                <a:tc>
                  <a:txBody>
                    <a:bodyPr/>
                    <a:lstStyle/>
                    <a:p>
                      <a:r>
                        <a:rPr lang="en-US" altLang="zh-CN" dirty="0"/>
                        <a:t>0.78</a:t>
                      </a:r>
                      <a:endParaRPr lang="zh-CN" altLang="en-US" dirty="0"/>
                    </a:p>
                  </a:txBody>
                  <a:tcPr/>
                </a:tc>
                <a:extLst>
                  <a:ext uri="{0D108BD9-81ED-4DB2-BD59-A6C34878D82A}">
                    <a16:rowId xmlns:a16="http://schemas.microsoft.com/office/drawing/2014/main" val="412014855"/>
                  </a:ext>
                </a:extLst>
              </a:tr>
            </a:tbl>
          </a:graphicData>
        </a:graphic>
      </p:graphicFrame>
      <p:pic>
        <p:nvPicPr>
          <p:cNvPr id="24" name="图片 23">
            <a:extLst>
              <a:ext uri="{FF2B5EF4-FFF2-40B4-BE49-F238E27FC236}">
                <a16:creationId xmlns:a16="http://schemas.microsoft.com/office/drawing/2014/main" id="{1FA076B4-7CAA-B88D-AE0E-7858D9F48CF6}"/>
              </a:ext>
            </a:extLst>
          </p:cNvPr>
          <p:cNvPicPr>
            <a:picLocks noChangeAspect="1"/>
          </p:cNvPicPr>
          <p:nvPr/>
        </p:nvPicPr>
        <p:blipFill>
          <a:blip r:embed="rId5"/>
          <a:stretch>
            <a:fillRect/>
          </a:stretch>
        </p:blipFill>
        <p:spPr>
          <a:xfrm>
            <a:off x="8029634" y="3307546"/>
            <a:ext cx="3659798" cy="2857004"/>
          </a:xfrm>
          <a:prstGeom prst="rect">
            <a:avLst/>
          </a:prstGeom>
        </p:spPr>
      </p:pic>
    </p:spTree>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grpSp>
        <p:nvGrpSpPr>
          <p:cNvPr id="4" name="组合 3"/>
          <p:cNvGrpSpPr/>
          <p:nvPr/>
        </p:nvGrpSpPr>
        <p:grpSpPr>
          <a:xfrm>
            <a:off x="10450611" y="-6591"/>
            <a:ext cx="1741390"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2442" y="1424976"/>
            <a:ext cx="240284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KNN模型结果</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10" name="文本框 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11" name="文本框 10"/>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结果分析</a:t>
            </a:r>
          </a:p>
        </p:txBody>
      </p:sp>
      <p:pic>
        <p:nvPicPr>
          <p:cNvPr id="5" name="图片 4" descr="confusion_matrix_KNN"/>
          <p:cNvPicPr>
            <a:picLocks noChangeAspect="1"/>
          </p:cNvPicPr>
          <p:nvPr/>
        </p:nvPicPr>
        <p:blipFill>
          <a:blip r:embed="rId4"/>
          <a:stretch>
            <a:fillRect/>
          </a:stretch>
        </p:blipFill>
        <p:spPr>
          <a:xfrm>
            <a:off x="3653790" y="1202055"/>
            <a:ext cx="6223635" cy="5485765"/>
          </a:xfrm>
          <a:prstGeom prst="rect">
            <a:avLst/>
          </a:prstGeom>
        </p:spPr>
      </p:pic>
      <p:sp>
        <p:nvSpPr>
          <p:cNvPr id="6" name="圆角矩形 5"/>
          <p:cNvSpPr/>
          <p:nvPr/>
        </p:nvSpPr>
        <p:spPr>
          <a:xfrm rot="18960000">
            <a:off x="6854825" y="471170"/>
            <a:ext cx="400050" cy="6202680"/>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3747770" y="1334770"/>
            <a:ext cx="88392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安山岩</a:t>
            </a:r>
          </a:p>
        </p:txBody>
      </p:sp>
      <p:sp>
        <p:nvSpPr>
          <p:cNvPr id="9" name="文本框 8"/>
          <p:cNvSpPr txBox="1"/>
          <p:nvPr/>
        </p:nvSpPr>
        <p:spPr>
          <a:xfrm>
            <a:off x="3126105" y="1610360"/>
            <a:ext cx="1279525" cy="337185"/>
          </a:xfrm>
          <a:prstGeom prst="rect">
            <a:avLst/>
          </a:prstGeom>
          <a:noFill/>
        </p:spPr>
        <p:txBody>
          <a:bodyPr wrap="square" rtlCol="0">
            <a:spAutoFit/>
          </a:bodyPr>
          <a:lstStyle/>
          <a:p>
            <a:pPr algn="ctr"/>
            <a:r>
              <a:rPr lang="zh-CN" altLang="en-US" sz="1600">
                <a:latin typeface="黑体" panose="02010609060101010101" charset="-122"/>
                <a:ea typeface="黑体" panose="02010609060101010101" charset="-122"/>
              </a:rPr>
              <a:t>安山岩岩墙</a:t>
            </a:r>
          </a:p>
        </p:txBody>
      </p:sp>
      <p:sp>
        <p:nvSpPr>
          <p:cNvPr id="13" name="文本框 12"/>
          <p:cNvSpPr txBox="1"/>
          <p:nvPr/>
        </p:nvSpPr>
        <p:spPr>
          <a:xfrm>
            <a:off x="2846705" y="1892300"/>
            <a:ext cx="143319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安山岩侵入体</a:t>
            </a:r>
          </a:p>
        </p:txBody>
      </p:sp>
      <p:sp>
        <p:nvSpPr>
          <p:cNvPr id="14" name="文本框 13"/>
          <p:cNvSpPr txBox="1"/>
          <p:nvPr/>
        </p:nvSpPr>
        <p:spPr>
          <a:xfrm>
            <a:off x="3822700" y="2164715"/>
            <a:ext cx="83756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玄武岩</a:t>
            </a:r>
          </a:p>
        </p:txBody>
      </p:sp>
      <p:sp>
        <p:nvSpPr>
          <p:cNvPr id="15" name="文本框 14"/>
          <p:cNvSpPr txBox="1"/>
          <p:nvPr/>
        </p:nvSpPr>
        <p:spPr>
          <a:xfrm>
            <a:off x="2846070" y="2428240"/>
            <a:ext cx="143383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玄武质安山岩</a:t>
            </a:r>
          </a:p>
        </p:txBody>
      </p:sp>
      <p:sp>
        <p:nvSpPr>
          <p:cNvPr id="17" name="文本框 16"/>
          <p:cNvSpPr txBox="1"/>
          <p:nvPr/>
        </p:nvSpPr>
        <p:spPr>
          <a:xfrm>
            <a:off x="1806575" y="2691130"/>
            <a:ext cx="2205990" cy="337185"/>
          </a:xfrm>
          <a:prstGeom prst="rect">
            <a:avLst/>
          </a:prstGeom>
          <a:noFill/>
        </p:spPr>
        <p:txBody>
          <a:bodyPr wrap="square" rtlCol="0">
            <a:spAutoFit/>
          </a:bodyPr>
          <a:lstStyle/>
          <a:p>
            <a:r>
              <a:rPr lang="zh-CN" altLang="en-US" sz="1600" dirty="0">
                <a:latin typeface="黑体" panose="02010609060101010101" charset="-122"/>
                <a:ea typeface="黑体" panose="02010609060101010101" charset="-122"/>
              </a:rPr>
              <a:t>玄武质安山岩侵入体</a:t>
            </a:r>
          </a:p>
        </p:txBody>
      </p:sp>
      <p:sp>
        <p:nvSpPr>
          <p:cNvPr id="18" name="文本框 17"/>
          <p:cNvSpPr txBox="1"/>
          <p:nvPr/>
        </p:nvSpPr>
        <p:spPr>
          <a:xfrm>
            <a:off x="3862070" y="2964180"/>
            <a:ext cx="83756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英安岩</a:t>
            </a:r>
          </a:p>
        </p:txBody>
      </p:sp>
      <p:sp>
        <p:nvSpPr>
          <p:cNvPr id="19" name="文本框 18"/>
          <p:cNvSpPr txBox="1"/>
          <p:nvPr/>
        </p:nvSpPr>
        <p:spPr>
          <a:xfrm>
            <a:off x="2376170" y="3232150"/>
            <a:ext cx="1450975" cy="337185"/>
          </a:xfrm>
          <a:prstGeom prst="rect">
            <a:avLst/>
          </a:prstGeom>
          <a:noFill/>
        </p:spPr>
        <p:txBody>
          <a:bodyPr wrap="square" rtlCol="0">
            <a:spAutoFit/>
          </a:bodyPr>
          <a:lstStyle/>
          <a:p>
            <a:r>
              <a:rPr lang="zh-CN" altLang="en-US" sz="1600" dirty="0">
                <a:latin typeface="黑体" panose="02010609060101010101" charset="-122"/>
                <a:ea typeface="黑体" panose="02010609060101010101" charset="-122"/>
              </a:rPr>
              <a:t>英安岩侵入体</a:t>
            </a:r>
          </a:p>
        </p:txBody>
      </p:sp>
      <p:sp>
        <p:nvSpPr>
          <p:cNvPr id="20" name="文本框 19"/>
          <p:cNvSpPr txBox="1"/>
          <p:nvPr/>
        </p:nvSpPr>
        <p:spPr>
          <a:xfrm>
            <a:off x="2376805" y="3521710"/>
            <a:ext cx="1608455" cy="337185"/>
          </a:xfrm>
          <a:prstGeom prst="rect">
            <a:avLst/>
          </a:prstGeom>
          <a:noFill/>
        </p:spPr>
        <p:txBody>
          <a:bodyPr wrap="square" rtlCol="0">
            <a:spAutoFit/>
          </a:bodyPr>
          <a:lstStyle/>
          <a:p>
            <a:r>
              <a:rPr lang="zh-CN" altLang="en-US" sz="1600" dirty="0">
                <a:latin typeface="黑体" panose="02010609060101010101" charset="-122"/>
                <a:ea typeface="黑体" panose="02010609060101010101" charset="-122"/>
              </a:rPr>
              <a:t>英安质凝灰岩</a:t>
            </a:r>
          </a:p>
        </p:txBody>
      </p:sp>
      <p:sp>
        <p:nvSpPr>
          <p:cNvPr id="21" name="文本框 20"/>
          <p:cNvSpPr txBox="1"/>
          <p:nvPr/>
        </p:nvSpPr>
        <p:spPr>
          <a:xfrm>
            <a:off x="3822700" y="3771900"/>
            <a:ext cx="837565" cy="337185"/>
          </a:xfrm>
          <a:prstGeom prst="rect">
            <a:avLst/>
          </a:prstGeom>
          <a:noFill/>
        </p:spPr>
        <p:txBody>
          <a:bodyPr wrap="square" rtlCol="0">
            <a:spAutoFit/>
          </a:bodyPr>
          <a:lstStyle/>
          <a:p>
            <a:r>
              <a:rPr lang="zh-CN" altLang="en-US" sz="1600" dirty="0">
                <a:latin typeface="黑体" panose="02010609060101010101" charset="-122"/>
                <a:ea typeface="黑体" panose="02010609060101010101" charset="-122"/>
              </a:rPr>
              <a:t>闪长岩</a:t>
            </a:r>
          </a:p>
        </p:txBody>
      </p:sp>
      <p:sp>
        <p:nvSpPr>
          <p:cNvPr id="22" name="文本框 21"/>
          <p:cNvSpPr txBox="1"/>
          <p:nvPr/>
        </p:nvSpPr>
        <p:spPr>
          <a:xfrm>
            <a:off x="3822700" y="4036060"/>
            <a:ext cx="83756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辉长岩</a:t>
            </a:r>
          </a:p>
        </p:txBody>
      </p:sp>
      <p:sp>
        <p:nvSpPr>
          <p:cNvPr id="23" name="文本框 22"/>
          <p:cNvSpPr txBox="1"/>
          <p:nvPr/>
        </p:nvSpPr>
        <p:spPr>
          <a:xfrm>
            <a:off x="3822700" y="4326255"/>
            <a:ext cx="83756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花岗岩</a:t>
            </a:r>
          </a:p>
        </p:txBody>
      </p:sp>
      <p:sp>
        <p:nvSpPr>
          <p:cNvPr id="24" name="文本框 23"/>
          <p:cNvSpPr txBox="1"/>
          <p:nvPr/>
        </p:nvSpPr>
        <p:spPr>
          <a:xfrm>
            <a:off x="3210560" y="4579620"/>
            <a:ext cx="135890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花岗闪长岩</a:t>
            </a:r>
          </a:p>
        </p:txBody>
      </p:sp>
      <p:sp>
        <p:nvSpPr>
          <p:cNvPr id="25" name="文本框 24"/>
          <p:cNvSpPr txBox="1"/>
          <p:nvPr/>
        </p:nvSpPr>
        <p:spPr>
          <a:xfrm>
            <a:off x="3210560" y="4854575"/>
            <a:ext cx="135890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石英闪长岩</a:t>
            </a:r>
          </a:p>
        </p:txBody>
      </p:sp>
      <p:sp>
        <p:nvSpPr>
          <p:cNvPr id="26" name="文本框 25"/>
          <p:cNvSpPr txBox="1"/>
          <p:nvPr/>
        </p:nvSpPr>
        <p:spPr>
          <a:xfrm>
            <a:off x="3794125" y="5115560"/>
            <a:ext cx="837565"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流纹岩</a:t>
            </a:r>
          </a:p>
        </p:txBody>
      </p:sp>
      <p:sp>
        <p:nvSpPr>
          <p:cNvPr id="27" name="文本框 26"/>
          <p:cNvSpPr txBox="1"/>
          <p:nvPr/>
        </p:nvSpPr>
        <p:spPr>
          <a:xfrm>
            <a:off x="3013710" y="5387340"/>
            <a:ext cx="1617980" cy="337185"/>
          </a:xfrm>
          <a:prstGeom prst="rect">
            <a:avLst/>
          </a:prstGeom>
          <a:noFill/>
        </p:spPr>
        <p:txBody>
          <a:bodyPr wrap="square" rtlCol="0">
            <a:spAutoFit/>
          </a:bodyPr>
          <a:lstStyle/>
          <a:p>
            <a:r>
              <a:rPr lang="zh-CN" altLang="en-US" sz="1600">
                <a:latin typeface="黑体" panose="02010609060101010101" charset="-122"/>
                <a:ea typeface="黑体" panose="02010609060101010101" charset="-122"/>
              </a:rPr>
              <a:t>流纹质凝灰岩</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3913" y="0"/>
            <a:ext cx="4564464" cy="6858000"/>
          </a:xfrm>
          <a:prstGeom prst="rect">
            <a:avLst/>
          </a:prstGeom>
          <a:solidFill>
            <a:srgbClr val="1749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2500933" y="2891179"/>
            <a:ext cx="1530350" cy="829945"/>
          </a:xfrm>
          <a:prstGeom prst="rect">
            <a:avLst/>
          </a:prstGeom>
          <a:noFill/>
        </p:spPr>
        <p:txBody>
          <a:bodyPr wrap="none" rtlCol="0">
            <a:spAutoFit/>
          </a:bodyPr>
          <a:lstStyle/>
          <a:p>
            <a:r>
              <a:rPr lang="zh-CN" altLang="en-US" sz="4800" b="1" spc="500" dirty="0">
                <a:solidFill>
                  <a:schemeClr val="bg1"/>
                </a:solidFill>
                <a:latin typeface="Times New Roman" panose="02020603050405020304" charset="0"/>
                <a:ea typeface="思源黑体" panose="020B0400000000000000" charset="-122"/>
              </a:rPr>
              <a:t>目录</a:t>
            </a:r>
          </a:p>
        </p:txBody>
      </p:sp>
      <p:sp>
        <p:nvSpPr>
          <p:cNvPr id="8" name="文本框 7"/>
          <p:cNvSpPr txBox="1"/>
          <p:nvPr/>
        </p:nvSpPr>
        <p:spPr>
          <a:xfrm>
            <a:off x="2081459" y="3871998"/>
            <a:ext cx="2305050" cy="583565"/>
          </a:xfrm>
          <a:prstGeom prst="rect">
            <a:avLst/>
          </a:prstGeom>
          <a:noFill/>
          <a:ln>
            <a:noFill/>
          </a:ln>
        </p:spPr>
        <p:txBody>
          <a:bodyPr wrap="none" rtlCol="0">
            <a:spAutoFit/>
          </a:bodyPr>
          <a:lstStyle/>
          <a:p>
            <a:r>
              <a:rPr lang="en-US" altLang="zh-CN" sz="3200" dirty="0">
                <a:solidFill>
                  <a:schemeClr val="bg1"/>
                </a:solidFill>
                <a:latin typeface="Times New Roman" panose="02020603050405020304" charset="0"/>
                <a:ea typeface="思源黑体" panose="020B0400000000000000" charset="-122"/>
              </a:rPr>
              <a:t>CONTENTS</a:t>
            </a:r>
          </a:p>
        </p:txBody>
      </p:sp>
      <p:cxnSp>
        <p:nvCxnSpPr>
          <p:cNvPr id="10" name="直接连接符 9"/>
          <p:cNvCxnSpPr/>
          <p:nvPr/>
        </p:nvCxnSpPr>
        <p:spPr>
          <a:xfrm>
            <a:off x="7548218" y="1442542"/>
            <a:ext cx="0" cy="50279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6633624" y="1088029"/>
            <a:ext cx="2301360" cy="614858"/>
            <a:chOff x="6633624" y="1088029"/>
            <a:chExt cx="2301360" cy="614858"/>
          </a:xfrm>
        </p:grpSpPr>
        <p:sp>
          <p:nvSpPr>
            <p:cNvPr id="54" name="椭圆 53"/>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6754143" y="1164626"/>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519212" y="1164624"/>
              <a:ext cx="1415772" cy="461665"/>
            </a:xfrm>
            <a:prstGeom prst="rect">
              <a:avLst/>
            </a:prstGeom>
            <a:noFill/>
          </p:spPr>
          <p:txBody>
            <a:bodyPr wrap="none" rtlCol="0">
              <a:spAutoFit/>
            </a:bodyPr>
            <a:lstStyle/>
            <a:p>
              <a:r>
                <a:rPr lang="zh-CN" altLang="en-US" sz="2400" dirty="0">
                  <a:latin typeface="Times New Roman" panose="02020603050405020304" charset="0"/>
                  <a:ea typeface="思源黑体" panose="020B0400000000000000" charset="-122"/>
                </a:rPr>
                <a:t>数据介绍</a:t>
              </a:r>
            </a:p>
          </p:txBody>
        </p:sp>
      </p:grpSp>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9035" y="154918"/>
            <a:ext cx="2874220" cy="606486"/>
          </a:xfrm>
          <a:prstGeom prst="rect">
            <a:avLst/>
          </a:prstGeom>
        </p:spPr>
      </p:pic>
      <p:grpSp>
        <p:nvGrpSpPr>
          <p:cNvPr id="70" name="组合 69"/>
          <p:cNvGrpSpPr/>
          <p:nvPr/>
        </p:nvGrpSpPr>
        <p:grpSpPr>
          <a:xfrm>
            <a:off x="6633624" y="2216195"/>
            <a:ext cx="2609137" cy="614858"/>
            <a:chOff x="6633624" y="1088029"/>
            <a:chExt cx="2609137" cy="614858"/>
          </a:xfrm>
        </p:grpSpPr>
        <p:sp>
          <p:nvSpPr>
            <p:cNvPr id="71" name="椭圆 70"/>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文本框 71"/>
            <p:cNvSpPr txBox="1"/>
            <p:nvPr/>
          </p:nvSpPr>
          <p:spPr>
            <a:xfrm>
              <a:off x="6738053" y="1164623"/>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7519212" y="1164624"/>
              <a:ext cx="1723549" cy="461665"/>
            </a:xfrm>
            <a:prstGeom prst="rect">
              <a:avLst/>
            </a:prstGeom>
            <a:noFill/>
          </p:spPr>
          <p:txBody>
            <a:bodyPr wrap="none" rtlCol="0">
              <a:spAutoFit/>
            </a:bodyPr>
            <a:lstStyle/>
            <a:p>
              <a:r>
                <a:rPr lang="zh-CN" altLang="en-US" sz="2400" dirty="0">
                  <a:latin typeface="Times New Roman" panose="02020603050405020304" charset="0"/>
                  <a:ea typeface="思源黑体" panose="020B0400000000000000" charset="-122"/>
                </a:rPr>
                <a:t>数据预处理</a:t>
              </a:r>
            </a:p>
          </p:txBody>
        </p:sp>
      </p:grpSp>
      <p:grpSp>
        <p:nvGrpSpPr>
          <p:cNvPr id="74" name="组合 73"/>
          <p:cNvGrpSpPr/>
          <p:nvPr/>
        </p:nvGrpSpPr>
        <p:grpSpPr>
          <a:xfrm>
            <a:off x="6633624" y="3344361"/>
            <a:ext cx="3840243" cy="614858"/>
            <a:chOff x="6633624" y="1088029"/>
            <a:chExt cx="3840243" cy="614858"/>
          </a:xfrm>
        </p:grpSpPr>
        <p:sp>
          <p:nvSpPr>
            <p:cNvPr id="75" name="椭圆 74"/>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文本框 75"/>
            <p:cNvSpPr txBox="1"/>
            <p:nvPr/>
          </p:nvSpPr>
          <p:spPr>
            <a:xfrm>
              <a:off x="6755320" y="1153684"/>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7519212" y="1164624"/>
              <a:ext cx="2954655" cy="461665"/>
            </a:xfrm>
            <a:prstGeom prst="rect">
              <a:avLst/>
            </a:prstGeom>
            <a:noFill/>
          </p:spPr>
          <p:txBody>
            <a:bodyPr wrap="square" rtlCol="0">
              <a:spAutoFit/>
            </a:bodyPr>
            <a:lstStyle/>
            <a:p>
              <a:r>
                <a:rPr lang="zh-CN" altLang="en-US" sz="2400" dirty="0">
                  <a:latin typeface="Times New Roman" panose="02020603050405020304" charset="0"/>
                  <a:ea typeface="思源黑体" panose="020B0400000000000000" charset="-122"/>
                </a:rPr>
                <a:t>数据分布可视化</a:t>
              </a:r>
            </a:p>
          </p:txBody>
        </p:sp>
      </p:grpSp>
      <p:grpSp>
        <p:nvGrpSpPr>
          <p:cNvPr id="78" name="组合 77"/>
          <p:cNvGrpSpPr/>
          <p:nvPr/>
        </p:nvGrpSpPr>
        <p:grpSpPr>
          <a:xfrm>
            <a:off x="6633624" y="4472527"/>
            <a:ext cx="3840243" cy="614858"/>
            <a:chOff x="6633624" y="1088029"/>
            <a:chExt cx="3840243" cy="614858"/>
          </a:xfrm>
        </p:grpSpPr>
        <p:sp>
          <p:nvSpPr>
            <p:cNvPr id="79" name="椭圆 78"/>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文本框 79"/>
            <p:cNvSpPr txBox="1"/>
            <p:nvPr/>
          </p:nvSpPr>
          <p:spPr>
            <a:xfrm>
              <a:off x="6738053" y="1164624"/>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7519212" y="1164624"/>
              <a:ext cx="2954655" cy="460375"/>
            </a:xfrm>
            <a:prstGeom prst="rect">
              <a:avLst/>
            </a:prstGeom>
            <a:noFill/>
          </p:spPr>
          <p:txBody>
            <a:bodyPr wrap="square" rtlCol="0">
              <a:spAutoFit/>
            </a:bodyPr>
            <a:lstStyle/>
            <a:p>
              <a:r>
                <a:rPr lang="zh-CN" altLang="en-US" sz="2400" dirty="0">
                  <a:latin typeface="Times New Roman" panose="02020603050405020304" charset="0"/>
                  <a:ea typeface="思源黑体" panose="020B0400000000000000" charset="-122"/>
                </a:rPr>
                <a:t>机器学习模型训练</a:t>
              </a:r>
            </a:p>
          </p:txBody>
        </p:sp>
      </p:grpSp>
      <p:grpSp>
        <p:nvGrpSpPr>
          <p:cNvPr id="82" name="组合 81"/>
          <p:cNvGrpSpPr/>
          <p:nvPr/>
        </p:nvGrpSpPr>
        <p:grpSpPr>
          <a:xfrm>
            <a:off x="6633624" y="5600693"/>
            <a:ext cx="3840243" cy="614858"/>
            <a:chOff x="6633624" y="1088029"/>
            <a:chExt cx="3840243" cy="614858"/>
          </a:xfrm>
        </p:grpSpPr>
        <p:sp>
          <p:nvSpPr>
            <p:cNvPr id="83" name="椭圆 82"/>
            <p:cNvSpPr/>
            <p:nvPr/>
          </p:nvSpPr>
          <p:spPr>
            <a:xfrm>
              <a:off x="6633624" y="1088029"/>
              <a:ext cx="614858" cy="614858"/>
            </a:xfrm>
            <a:prstGeom prst="ellips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文本框 83"/>
            <p:cNvSpPr txBox="1"/>
            <p:nvPr/>
          </p:nvSpPr>
          <p:spPr>
            <a:xfrm>
              <a:off x="6754143" y="1180710"/>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7519212" y="1164624"/>
              <a:ext cx="2954655" cy="461665"/>
            </a:xfrm>
            <a:prstGeom prst="rect">
              <a:avLst/>
            </a:prstGeom>
            <a:noFill/>
          </p:spPr>
          <p:txBody>
            <a:bodyPr wrap="square" rtlCol="0">
              <a:spAutoFit/>
            </a:bodyPr>
            <a:lstStyle/>
            <a:p>
              <a:r>
                <a:rPr lang="zh-CN" altLang="en-US" sz="2400" dirty="0">
                  <a:latin typeface="Times New Roman" panose="02020603050405020304" charset="0"/>
                  <a:ea typeface="思源黑体" panose="020B0400000000000000" charset="-122"/>
                </a:rPr>
                <a:t>结果分析</a:t>
              </a:r>
            </a:p>
          </p:txBody>
        </p:sp>
      </p:grpSp>
    </p:spTree>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grpSp>
        <p:nvGrpSpPr>
          <p:cNvPr id="4" name="组合 3"/>
          <p:cNvGrpSpPr/>
          <p:nvPr/>
        </p:nvGrpSpPr>
        <p:grpSpPr>
          <a:xfrm>
            <a:off x="10450611" y="-6591"/>
            <a:ext cx="1741390"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23772" y="1470061"/>
            <a:ext cx="240284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SVM模型结果</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10" name="文本框 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11" name="文本框 10"/>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结果分析</a:t>
            </a:r>
          </a:p>
        </p:txBody>
      </p:sp>
      <p:pic>
        <p:nvPicPr>
          <p:cNvPr id="5" name="图片 4" descr="confusion_matrix_SVM"/>
          <p:cNvPicPr>
            <a:picLocks noChangeAspect="1"/>
          </p:cNvPicPr>
          <p:nvPr/>
        </p:nvPicPr>
        <p:blipFill>
          <a:blip r:embed="rId4"/>
          <a:stretch>
            <a:fillRect/>
          </a:stretch>
        </p:blipFill>
        <p:spPr>
          <a:xfrm>
            <a:off x="3750310" y="1116965"/>
            <a:ext cx="6274435" cy="5530215"/>
          </a:xfrm>
          <a:prstGeom prst="rect">
            <a:avLst/>
          </a:prstGeom>
        </p:spPr>
      </p:pic>
      <p:sp>
        <p:nvSpPr>
          <p:cNvPr id="6" name="圆角矩形 5"/>
          <p:cNvSpPr/>
          <p:nvPr/>
        </p:nvSpPr>
        <p:spPr>
          <a:xfrm rot="18960000">
            <a:off x="6922770" y="385445"/>
            <a:ext cx="400050" cy="6202680"/>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grpSp>
        <p:nvGrpSpPr>
          <p:cNvPr id="4" name="组合 3"/>
          <p:cNvGrpSpPr/>
          <p:nvPr/>
        </p:nvGrpSpPr>
        <p:grpSpPr>
          <a:xfrm>
            <a:off x="10450611" y="-6591"/>
            <a:ext cx="1741390"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66317" y="1470061"/>
            <a:ext cx="304292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随机森林模型结果</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10" name="文本框 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11" name="文本框 10"/>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结果分析</a:t>
            </a:r>
          </a:p>
        </p:txBody>
      </p:sp>
      <p:grpSp>
        <p:nvGrpSpPr>
          <p:cNvPr id="9" name="组合 8">
            <a:extLst>
              <a:ext uri="{FF2B5EF4-FFF2-40B4-BE49-F238E27FC236}">
                <a16:creationId xmlns:a16="http://schemas.microsoft.com/office/drawing/2014/main" id="{0BA61462-3507-1799-3EDD-D97FDAC9C841}"/>
              </a:ext>
            </a:extLst>
          </p:cNvPr>
          <p:cNvGrpSpPr/>
          <p:nvPr/>
        </p:nvGrpSpPr>
        <p:grpSpPr>
          <a:xfrm>
            <a:off x="4139565" y="588645"/>
            <a:ext cx="6137275" cy="6117590"/>
            <a:chOff x="4139565" y="588645"/>
            <a:chExt cx="6137275" cy="6117590"/>
          </a:xfrm>
        </p:grpSpPr>
        <p:pic>
          <p:nvPicPr>
            <p:cNvPr id="5" name="图片 4" descr="confusion_matrix_RandomForest"/>
            <p:cNvPicPr>
              <a:picLocks noChangeAspect="1"/>
            </p:cNvPicPr>
            <p:nvPr/>
          </p:nvPicPr>
          <p:blipFill>
            <a:blip r:embed="rId4"/>
            <a:stretch>
              <a:fillRect/>
            </a:stretch>
          </p:blipFill>
          <p:spPr>
            <a:xfrm>
              <a:off x="4139565" y="1296670"/>
              <a:ext cx="6137275" cy="5409565"/>
            </a:xfrm>
            <a:prstGeom prst="rect">
              <a:avLst/>
            </a:prstGeom>
          </p:spPr>
        </p:pic>
        <p:sp>
          <p:nvSpPr>
            <p:cNvPr id="6" name="圆角矩形 5"/>
            <p:cNvSpPr/>
            <p:nvPr/>
          </p:nvSpPr>
          <p:spPr>
            <a:xfrm rot="18960000">
              <a:off x="7237730" y="588645"/>
              <a:ext cx="400050" cy="6036945"/>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grpSp>
        <p:nvGrpSpPr>
          <p:cNvPr id="4" name="组合 3"/>
          <p:cNvGrpSpPr/>
          <p:nvPr/>
        </p:nvGrpSpPr>
        <p:grpSpPr>
          <a:xfrm>
            <a:off x="10450611" y="-6591"/>
            <a:ext cx="1741390" cy="1077418"/>
            <a:chOff x="1065119" y="846"/>
            <a:chExt cx="2011817" cy="1077418"/>
          </a:xfrm>
        </p:grpSpPr>
        <p:sp>
          <p:nvSpPr>
            <p:cNvPr id="33" name="矩形 32"/>
            <p:cNvSpPr/>
            <p:nvPr/>
          </p:nvSpPr>
          <p:spPr>
            <a:xfrm>
              <a:off x="1065119" y="846"/>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66317" y="1470061"/>
            <a:ext cx="3042920" cy="521970"/>
          </a:xfrm>
          <a:prstGeom prst="rect">
            <a:avLst/>
          </a:prstGeom>
          <a:noFill/>
        </p:spPr>
        <p:txBody>
          <a:bodyPr wrap="none" rtlCol="0">
            <a:spAutoFit/>
          </a:bodyPr>
          <a:lstStyle/>
          <a:p>
            <a:pPr algn="l"/>
            <a:r>
              <a:rPr lang="zh-CN" altLang="en-US" sz="2800" b="1" dirty="0">
                <a:solidFill>
                  <a:srgbClr val="174994"/>
                </a:solidFill>
                <a:latin typeface="Times New Roman" panose="02020603050405020304" charset="0"/>
                <a:ea typeface="思源黑体" panose="020B0400000000000000" charset="-122"/>
              </a:rPr>
              <a:t>随机森林模型结果</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10" name="文本框 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11" name="文本框 10"/>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accent1">
                    <a:lumMod val="75000"/>
                  </a:schemeClr>
                </a:solidFill>
                <a:latin typeface="Times New Roman" panose="02020603050405020304" charset="0"/>
                <a:ea typeface="思源黑体" panose="020B0400000000000000" charset="-122"/>
              </a:rPr>
              <a:t>结果分析</a:t>
            </a:r>
          </a:p>
        </p:txBody>
      </p:sp>
      <p:grpSp>
        <p:nvGrpSpPr>
          <p:cNvPr id="9" name="组合 8">
            <a:extLst>
              <a:ext uri="{FF2B5EF4-FFF2-40B4-BE49-F238E27FC236}">
                <a16:creationId xmlns:a16="http://schemas.microsoft.com/office/drawing/2014/main" id="{0BA61462-3507-1799-3EDD-D97FDAC9C841}"/>
              </a:ext>
            </a:extLst>
          </p:cNvPr>
          <p:cNvGrpSpPr/>
          <p:nvPr/>
        </p:nvGrpSpPr>
        <p:grpSpPr>
          <a:xfrm>
            <a:off x="766317" y="2463699"/>
            <a:ext cx="3429971" cy="3418970"/>
            <a:chOff x="4139565" y="588645"/>
            <a:chExt cx="6137275" cy="6117590"/>
          </a:xfrm>
        </p:grpSpPr>
        <p:pic>
          <p:nvPicPr>
            <p:cNvPr id="5" name="图片 4" descr="confusion_matrix_RandomForest"/>
            <p:cNvPicPr>
              <a:picLocks noChangeAspect="1"/>
            </p:cNvPicPr>
            <p:nvPr/>
          </p:nvPicPr>
          <p:blipFill>
            <a:blip r:embed="rId4"/>
            <a:stretch>
              <a:fillRect/>
            </a:stretch>
          </p:blipFill>
          <p:spPr>
            <a:xfrm>
              <a:off x="4139565" y="1296670"/>
              <a:ext cx="6137275" cy="5409565"/>
            </a:xfrm>
            <a:prstGeom prst="rect">
              <a:avLst/>
            </a:prstGeom>
          </p:spPr>
        </p:pic>
        <p:sp>
          <p:nvSpPr>
            <p:cNvPr id="6" name="圆角矩形 5"/>
            <p:cNvSpPr/>
            <p:nvPr/>
          </p:nvSpPr>
          <p:spPr>
            <a:xfrm rot="18960000">
              <a:off x="7237730" y="588645"/>
              <a:ext cx="400050" cy="6036945"/>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14" name="图片 13">
            <a:extLst>
              <a:ext uri="{FF2B5EF4-FFF2-40B4-BE49-F238E27FC236}">
                <a16:creationId xmlns:a16="http://schemas.microsoft.com/office/drawing/2014/main" id="{87FC13F6-63B1-268D-5B36-3D7F75FD1CB3}"/>
              </a:ext>
            </a:extLst>
          </p:cNvPr>
          <p:cNvPicPr>
            <a:picLocks noChangeAspect="1"/>
          </p:cNvPicPr>
          <p:nvPr/>
        </p:nvPicPr>
        <p:blipFill>
          <a:blip r:embed="rId5"/>
          <a:stretch>
            <a:fillRect/>
          </a:stretch>
        </p:blipFill>
        <p:spPr>
          <a:xfrm>
            <a:off x="4832704" y="1992031"/>
            <a:ext cx="6159417" cy="4108928"/>
          </a:xfrm>
          <a:prstGeom prst="rect">
            <a:avLst/>
          </a:prstGeom>
        </p:spPr>
      </p:pic>
    </p:spTree>
    <p:extLst>
      <p:ext uri="{BB962C8B-B14F-4D97-AF65-F5344CB8AC3E}">
        <p14:creationId xmlns:p14="http://schemas.microsoft.com/office/powerpoint/2010/main" val="34137672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1115038" y="0"/>
            <a:ext cx="2011817" cy="1203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44" y="168319"/>
            <a:ext cx="725950" cy="725950"/>
          </a:xfrm>
          <a:prstGeom prst="rect">
            <a:avLst/>
          </a:prstGeom>
        </p:spPr>
      </p:pic>
      <p:sp>
        <p:nvSpPr>
          <p:cNvPr id="35" name="文本框 34"/>
          <p:cNvSpPr txBox="1"/>
          <p:nvPr/>
        </p:nvSpPr>
        <p:spPr>
          <a:xfrm>
            <a:off x="1287384" y="269684"/>
            <a:ext cx="1667123" cy="523220"/>
          </a:xfrm>
          <a:prstGeom prst="rect">
            <a:avLst/>
          </a:prstGeom>
          <a:noFill/>
        </p:spPr>
        <p:txBody>
          <a:bodyPr wrap="square" rtlCol="0">
            <a:spAutoFit/>
          </a:bodyPr>
          <a:lstStyle/>
          <a:p>
            <a:pPr algn="ctr"/>
            <a:r>
              <a:rPr lang="zh-CN" altLang="en-US" sz="2800" b="1" dirty="0">
                <a:solidFill>
                  <a:srgbClr val="174994"/>
                </a:solidFill>
                <a:latin typeface="Times New Roman" panose="02020603050405020304" charset="0"/>
                <a:ea typeface="思源黑体" panose="020B0400000000000000" charset="-122"/>
              </a:rPr>
              <a:t>总结</a:t>
            </a:r>
          </a:p>
        </p:txBody>
      </p:sp>
      <p:sp>
        <p:nvSpPr>
          <p:cNvPr id="6" name="文本框 12"/>
          <p:cNvSpPr txBox="1">
            <a:spLocks noChangeArrowheads="1"/>
          </p:cNvSpPr>
          <p:nvPr/>
        </p:nvSpPr>
        <p:spPr>
          <a:xfrm>
            <a:off x="1198881" y="2094865"/>
            <a:ext cx="9614432" cy="2633413"/>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200000"/>
              </a:lnSpc>
              <a:buFont typeface="Arial" panose="020B0604020202020204" pitchFamily="34" charset="0"/>
              <a:buChar char="•"/>
            </a:pPr>
            <a:r>
              <a:rPr lang="zh-CN" altLang="en-US" sz="2400" dirty="0">
                <a:latin typeface="Times New Roman" panose="02020603050405020304" charset="0"/>
                <a:ea typeface="思源黑体" panose="020B0400000000000000" charset="-122"/>
              </a:rPr>
              <a:t>不同模型的最佳参数可通过机器学习的实践获得</a:t>
            </a:r>
            <a:endParaRPr lang="en-US" altLang="zh-CN" sz="2400" dirty="0">
              <a:latin typeface="Times New Roman" panose="02020603050405020304" charset="0"/>
              <a:ea typeface="思源黑体" panose="020B0400000000000000" charset="-122"/>
            </a:endParaRPr>
          </a:p>
          <a:p>
            <a:pPr marL="285750" indent="-285750" algn="just">
              <a:lnSpc>
                <a:spcPct val="200000"/>
              </a:lnSpc>
              <a:buFont typeface="Arial" panose="020B0604020202020204" pitchFamily="34" charset="0"/>
              <a:buChar char="•"/>
            </a:pPr>
            <a:r>
              <a:rPr lang="zh-CN" altLang="en-US" sz="2400" b="1" dirty="0">
                <a:latin typeface="Times New Roman" panose="02020603050405020304" charset="0"/>
                <a:ea typeface="思源黑体" panose="020B0400000000000000" charset="-122"/>
              </a:rPr>
              <a:t>随机森林模型</a:t>
            </a:r>
            <a:r>
              <a:rPr lang="zh-CN" altLang="en-US" sz="2400" dirty="0">
                <a:latin typeface="Times New Roman" panose="02020603050405020304" charset="0"/>
                <a:ea typeface="思源黑体" panose="020B0400000000000000" charset="-122"/>
              </a:rPr>
              <a:t>对于通过机器学习对地球化学数据的分析从而得到岩石分类有最佳的效果</a:t>
            </a:r>
            <a:endParaRPr lang="en-US" altLang="zh-CN" sz="2400" dirty="0">
              <a:latin typeface="Times New Roman" panose="02020603050405020304" charset="0"/>
              <a:ea typeface="思源黑体" panose="020B0400000000000000" charset="-122"/>
            </a:endParaRPr>
          </a:p>
          <a:p>
            <a:pPr algn="just">
              <a:lnSpc>
                <a:spcPct val="150000"/>
              </a:lnSpc>
            </a:pPr>
            <a:endParaRPr lang="zh-CN" altLang="en-US" sz="1600" dirty="0">
              <a:latin typeface="Times New Roman" panose="02020603050405020304" charset="0"/>
              <a:ea typeface="思源黑体" panose="020B0400000000000000" charset="-122"/>
            </a:endParaRPr>
          </a:p>
        </p:txBody>
      </p:sp>
    </p:spTree>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871996" y="861576"/>
            <a:ext cx="2031325" cy="646331"/>
          </a:xfrm>
          <a:prstGeom prst="rect">
            <a:avLst/>
          </a:prstGeom>
          <a:noFill/>
        </p:spPr>
        <p:txBody>
          <a:bodyPr wrap="none" rtlCol="0">
            <a:spAutoFit/>
          </a:bodyPr>
          <a:lstStyle/>
          <a:p>
            <a:r>
              <a:rPr lang="zh-CN" altLang="en-US" sz="3600" b="1" dirty="0">
                <a:solidFill>
                  <a:srgbClr val="174994"/>
                </a:solidFill>
                <a:latin typeface="Times New Roman" panose="02020603050405020304" charset="0"/>
                <a:ea typeface="思源黑体" panose="020B0400000000000000" charset="-122"/>
              </a:rPr>
              <a:t>参考文献</a:t>
            </a:r>
          </a:p>
        </p:txBody>
      </p:sp>
      <p:sp>
        <p:nvSpPr>
          <p:cNvPr id="2" name="矩形: 圆角 1"/>
          <p:cNvSpPr/>
          <p:nvPr/>
        </p:nvSpPr>
        <p:spPr>
          <a:xfrm>
            <a:off x="957057" y="1863037"/>
            <a:ext cx="10277885" cy="3399305"/>
          </a:xfrm>
          <a:prstGeom prst="roundRect">
            <a:avLst>
              <a:gd name="adj" fmla="val 3474"/>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02089" y="2240948"/>
            <a:ext cx="9187821" cy="2535566"/>
          </a:xfrm>
          <a:prstGeom prst="rect">
            <a:avLst/>
          </a:prstGeom>
          <a:noFill/>
        </p:spPr>
        <p:txBody>
          <a:bodyPr wrap="square" rtlCol="0">
            <a:spAutoFit/>
          </a:bodyPr>
          <a:lstStyle/>
          <a:p>
            <a:pPr marL="342900" indent="-342900">
              <a:lnSpc>
                <a:spcPct val="150000"/>
              </a:lnSpc>
              <a:buFont typeface="+mj-lt"/>
              <a:buAutoNum type="arabicPeriod"/>
            </a:pPr>
            <a:r>
              <a:rPr lang="en-US" altLang="zh-CN" dirty="0">
                <a:solidFill>
                  <a:schemeClr val="bg1"/>
                </a:solidFill>
                <a:latin typeface="Times New Roman" panose="02020603050405020304" charset="0"/>
                <a:ea typeface="思源黑体" panose="020B0400000000000000" charset="-122"/>
              </a:rPr>
              <a:t>Author,</a:t>
            </a:r>
            <a:r>
              <a:rPr lang="zh-CN" altLang="en-US" dirty="0">
                <a:solidFill>
                  <a:schemeClr val="bg1"/>
                </a:solidFill>
                <a:latin typeface="Times New Roman" panose="02020603050405020304" charset="0"/>
                <a:ea typeface="思源黑体" panose="020B0400000000000000" charset="-122"/>
              </a:rPr>
              <a:t> </a:t>
            </a:r>
            <a:r>
              <a:rPr lang="en-US" altLang="zh-CN" dirty="0">
                <a:solidFill>
                  <a:schemeClr val="bg1"/>
                </a:solidFill>
                <a:latin typeface="Times New Roman" panose="02020603050405020304" charset="0"/>
                <a:ea typeface="思源黑体" panose="020B0400000000000000" charset="-122"/>
              </a:rPr>
              <a:t>CRISTIAN CARTAGENA MATOS. </a:t>
            </a:r>
          </a:p>
          <a:p>
            <a:pPr>
              <a:lnSpc>
                <a:spcPct val="150000"/>
              </a:lnSpc>
            </a:pPr>
            <a:r>
              <a:rPr lang="en-US" altLang="zh-CN" dirty="0">
                <a:solidFill>
                  <a:schemeClr val="bg1"/>
                </a:solidFill>
                <a:latin typeface="Times New Roman" panose="02020603050405020304" charset="0"/>
                <a:ea typeface="思源黑体" panose="020B0400000000000000" charset="-122"/>
              </a:rPr>
              <a:t>      </a:t>
            </a:r>
            <a:r>
              <a:rPr lang="en-US" altLang="zh-CN" dirty="0" err="1">
                <a:solidFill>
                  <a:schemeClr val="bg1"/>
                </a:solidFill>
                <a:latin typeface="Times New Roman" panose="02020603050405020304" charset="0"/>
                <a:ea typeface="思源黑体" panose="020B0400000000000000" charset="-122"/>
              </a:rPr>
              <a:t>Dataset_name</a:t>
            </a:r>
            <a:r>
              <a:rPr lang="en-US" altLang="zh-CN" dirty="0">
                <a:solidFill>
                  <a:schemeClr val="bg1"/>
                </a:solidFill>
                <a:latin typeface="Times New Roman" panose="02020603050405020304" charset="0"/>
                <a:ea typeface="思源黑体" panose="020B0400000000000000" charset="-122"/>
              </a:rPr>
              <a:t>, Geochemical Variations in Igneous Rocks – Mining.   </a:t>
            </a:r>
          </a:p>
          <a:p>
            <a:pPr>
              <a:lnSpc>
                <a:spcPct val="150000"/>
              </a:lnSpc>
            </a:pPr>
            <a:r>
              <a:rPr lang="en-US" altLang="zh-CN" dirty="0">
                <a:solidFill>
                  <a:schemeClr val="bg1"/>
                </a:solidFill>
                <a:latin typeface="Times New Roman" panose="02020603050405020304" charset="0"/>
                <a:ea typeface="思源黑体" panose="020B0400000000000000" charset="-122"/>
              </a:rPr>
              <a:t>      </a:t>
            </a:r>
            <a:r>
              <a:rPr lang="en-US" altLang="zh-CN" dirty="0" err="1">
                <a:solidFill>
                  <a:schemeClr val="bg1"/>
                </a:solidFill>
                <a:latin typeface="Times New Roman" panose="02020603050405020304" charset="0"/>
                <a:ea typeface="思源黑体" panose="020B0400000000000000" charset="-122"/>
              </a:rPr>
              <a:t>Platfrom</a:t>
            </a:r>
            <a:r>
              <a:rPr lang="en-US" altLang="zh-CN" dirty="0">
                <a:solidFill>
                  <a:schemeClr val="bg1"/>
                </a:solidFill>
                <a:latin typeface="Times New Roman" panose="02020603050405020304" charset="0"/>
                <a:ea typeface="思源黑体" panose="020B0400000000000000" charset="-122"/>
              </a:rPr>
              <a:t>, Kaggle, https://www.kaggle.com/datasets/cristianminas/geochemical-variations-in-</a:t>
            </a:r>
          </a:p>
          <a:p>
            <a:pPr>
              <a:lnSpc>
                <a:spcPct val="150000"/>
              </a:lnSpc>
            </a:pPr>
            <a:r>
              <a:rPr lang="en-US" altLang="zh-CN" dirty="0">
                <a:solidFill>
                  <a:schemeClr val="bg1"/>
                </a:solidFill>
                <a:latin typeface="Times New Roman" panose="02020603050405020304" charset="0"/>
                <a:ea typeface="思源黑体" panose="020B0400000000000000" charset="-122"/>
              </a:rPr>
              <a:t>      igneous-rocks-mining</a:t>
            </a:r>
            <a:r>
              <a:rPr lang="zh-CN" altLang="en-US" dirty="0">
                <a:solidFill>
                  <a:schemeClr val="bg1"/>
                </a:solidFill>
                <a:latin typeface="Times New Roman" panose="02020603050405020304" charset="0"/>
                <a:ea typeface="思源黑体" panose="020B0400000000000000" charset="-122"/>
              </a:rPr>
              <a:t>，</a:t>
            </a:r>
            <a:endParaRPr lang="en-US" altLang="zh-CN" dirty="0">
              <a:solidFill>
                <a:schemeClr val="bg1"/>
              </a:solidFill>
              <a:latin typeface="Times New Roman" panose="02020603050405020304" charset="0"/>
              <a:ea typeface="思源黑体" panose="020B0400000000000000" charset="-122"/>
            </a:endParaRPr>
          </a:p>
          <a:p>
            <a:pPr marL="342900" indent="-342900">
              <a:lnSpc>
                <a:spcPct val="150000"/>
              </a:lnSpc>
              <a:buAutoNum type="arabicPeriod" startAt="2"/>
            </a:pPr>
            <a:r>
              <a:rPr lang="en-US" altLang="zh-CN" dirty="0">
                <a:solidFill>
                  <a:schemeClr val="bg1"/>
                </a:solidFill>
                <a:latin typeface="Times New Roman" panose="02020603050405020304" charset="0"/>
                <a:ea typeface="思源黑体" panose="020B0400000000000000" charset="-122"/>
              </a:rPr>
              <a:t>Scikit-learn: Machine Learning in Python, </a:t>
            </a:r>
            <a:r>
              <a:rPr lang="en-US" altLang="zh-CN" dirty="0" err="1">
                <a:solidFill>
                  <a:schemeClr val="bg1"/>
                </a:solidFill>
                <a:latin typeface="Times New Roman" panose="02020603050405020304" charset="0"/>
                <a:ea typeface="思源黑体" panose="020B0400000000000000" charset="-122"/>
              </a:rPr>
              <a:t>Pedregosa</a:t>
            </a:r>
            <a:r>
              <a:rPr lang="en-US" altLang="zh-CN" dirty="0">
                <a:solidFill>
                  <a:schemeClr val="bg1"/>
                </a:solidFill>
                <a:latin typeface="Times New Roman" panose="02020603050405020304" charset="0"/>
                <a:ea typeface="思源黑体" panose="020B0400000000000000" charset="-122"/>
              </a:rPr>
              <a:t> et al., JMLR 12, pp. 2825-2830, 2011.</a:t>
            </a:r>
          </a:p>
          <a:p>
            <a:pPr marL="342900" indent="-342900">
              <a:lnSpc>
                <a:spcPct val="150000"/>
              </a:lnSpc>
              <a:buAutoNum type="arabicPeriod" startAt="2"/>
            </a:pPr>
            <a:r>
              <a:rPr lang="en-US" altLang="zh-CN" dirty="0">
                <a:solidFill>
                  <a:schemeClr val="bg1"/>
                </a:solidFill>
                <a:latin typeface="Times New Roman" panose="02020603050405020304" charset="0"/>
                <a:ea typeface="思源黑体" panose="020B0400000000000000" charset="-122"/>
              </a:rPr>
              <a:t>https://github.com/VoyagerXvoyagerx/RockClassification</a:t>
            </a:r>
          </a:p>
        </p:txBody>
      </p:sp>
    </p:spTree>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5049" y="1438102"/>
            <a:ext cx="9710531" cy="439616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文本框 3"/>
          <p:cNvSpPr txBox="1"/>
          <p:nvPr/>
        </p:nvSpPr>
        <p:spPr>
          <a:xfrm>
            <a:off x="3423844" y="3286495"/>
            <a:ext cx="5676900" cy="645160"/>
          </a:xfrm>
          <a:prstGeom prst="rect">
            <a:avLst/>
          </a:prstGeom>
          <a:noFill/>
        </p:spPr>
        <p:txBody>
          <a:bodyPr wrap="none" rtlCol="0">
            <a:spAutoFit/>
          </a:bodyPr>
          <a:lstStyle/>
          <a:p>
            <a:r>
              <a:rPr lang="zh-CN" altLang="en-US" sz="3600" b="1" dirty="0">
                <a:solidFill>
                  <a:schemeClr val="bg1"/>
                </a:solidFill>
                <a:latin typeface="Times New Roman" panose="02020603050405020304" charset="0"/>
                <a:ea typeface="思源黑体" panose="020B0400000000000000" charset="-122"/>
              </a:rPr>
              <a:t>敬请各位老师同学批评指正</a:t>
            </a:r>
          </a:p>
        </p:txBody>
      </p:sp>
      <p:sp>
        <p:nvSpPr>
          <p:cNvPr id="6" name="文本框 5"/>
          <p:cNvSpPr txBox="1"/>
          <p:nvPr/>
        </p:nvSpPr>
        <p:spPr>
          <a:xfrm>
            <a:off x="3521864" y="2422654"/>
            <a:ext cx="5676900" cy="768350"/>
          </a:xfrm>
          <a:prstGeom prst="rect">
            <a:avLst/>
          </a:prstGeom>
          <a:noFill/>
        </p:spPr>
        <p:txBody>
          <a:bodyPr wrap="square" rtlCol="0">
            <a:spAutoFit/>
          </a:bodyPr>
          <a:lstStyle/>
          <a:p>
            <a:pPr algn="ctr"/>
            <a:r>
              <a:rPr lang="zh-CN" altLang="en-US" sz="4400" b="1" dirty="0">
                <a:solidFill>
                  <a:schemeClr val="bg1"/>
                </a:solidFill>
                <a:latin typeface="Times New Roman" panose="02020603050405020304" charset="0"/>
                <a:ea typeface="思源黑体" panose="020B0400000000000000" charset="-122"/>
              </a:rPr>
              <a:t>感谢观看！</a:t>
            </a:r>
          </a:p>
        </p:txBody>
      </p:sp>
      <p:cxnSp>
        <p:nvCxnSpPr>
          <p:cNvPr id="9" name="直接连接符 8"/>
          <p:cNvCxnSpPr/>
          <p:nvPr/>
        </p:nvCxnSpPr>
        <p:spPr>
          <a:xfrm>
            <a:off x="-248478" y="4643854"/>
            <a:ext cx="129904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24607" y="4985550"/>
            <a:ext cx="1800493" cy="369332"/>
          </a:xfrm>
          <a:prstGeom prst="rect">
            <a:avLst/>
          </a:prstGeom>
          <a:noFill/>
        </p:spPr>
        <p:txBody>
          <a:bodyPr wrap="none" rtlCol="0">
            <a:spAutoFit/>
          </a:bodyPr>
          <a:lstStyle/>
          <a:p>
            <a:r>
              <a:rPr lang="en-US" altLang="zh-CN" b="1" dirty="0">
                <a:solidFill>
                  <a:schemeClr val="bg1"/>
                </a:solidFill>
                <a:latin typeface="Times New Roman" panose="02020603050405020304" charset="0"/>
                <a:ea typeface="思源黑体" panose="020B0400000000000000" charset="-122"/>
              </a:rPr>
              <a:t>2024</a:t>
            </a:r>
            <a:r>
              <a:rPr lang="zh-CN" altLang="en-US" b="1" dirty="0">
                <a:solidFill>
                  <a:schemeClr val="bg1"/>
                </a:solidFill>
                <a:latin typeface="Times New Roman" panose="02020603050405020304" charset="0"/>
                <a:ea typeface="思源黑体" panose="020B0400000000000000" charset="-122"/>
              </a:rPr>
              <a:t>年 </a:t>
            </a:r>
            <a:r>
              <a:rPr lang="en-US" altLang="zh-CN" b="1" dirty="0">
                <a:solidFill>
                  <a:schemeClr val="bg1"/>
                </a:solidFill>
                <a:latin typeface="Times New Roman" panose="02020603050405020304" charset="0"/>
                <a:ea typeface="思源黑体" panose="020B0400000000000000" charset="-122"/>
              </a:rPr>
              <a:t>6</a:t>
            </a:r>
            <a:r>
              <a:rPr lang="zh-CN" altLang="en-US" b="1" dirty="0">
                <a:solidFill>
                  <a:schemeClr val="bg1"/>
                </a:solidFill>
                <a:latin typeface="Times New Roman" panose="02020603050405020304" charset="0"/>
                <a:ea typeface="思源黑体" panose="020B0400000000000000" charset="-122"/>
              </a:rPr>
              <a:t>月</a:t>
            </a:r>
            <a:r>
              <a:rPr lang="en-US" altLang="zh-CN" b="1" dirty="0">
                <a:solidFill>
                  <a:schemeClr val="bg1"/>
                </a:solidFill>
                <a:latin typeface="Times New Roman" panose="02020603050405020304" charset="0"/>
                <a:ea typeface="思源黑体" panose="020B0400000000000000" charset="-122"/>
              </a:rPr>
              <a:t>28</a:t>
            </a:r>
            <a:r>
              <a:rPr lang="zh-CN" altLang="en-US" b="1" dirty="0">
                <a:solidFill>
                  <a:schemeClr val="bg1"/>
                </a:solidFill>
                <a:latin typeface="Times New Roman" panose="02020603050405020304" charset="0"/>
                <a:ea typeface="思源黑体" panose="020B0400000000000000" charset="-122"/>
              </a:rPr>
              <a:t>日</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6999" y="188082"/>
            <a:ext cx="2554357" cy="538993"/>
          </a:xfrm>
          <a:prstGeom prst="rect">
            <a:avLst/>
          </a:prstGeom>
        </p:spPr>
      </p:pic>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372735" y="1723410"/>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603050405020304" charset="0"/>
                <a:ea typeface="思源黑体" panose="020B0400000000000000" charset="-122"/>
              </a:rPr>
              <a:t>1</a:t>
            </a:r>
          </a:p>
        </p:txBody>
      </p:sp>
      <p:sp>
        <p:nvSpPr>
          <p:cNvPr id="9" name="文本框 8"/>
          <p:cNvSpPr txBox="1"/>
          <p:nvPr/>
        </p:nvSpPr>
        <p:spPr>
          <a:xfrm>
            <a:off x="4977742" y="2782940"/>
            <a:ext cx="2236510" cy="707886"/>
          </a:xfrm>
          <a:prstGeom prst="rect">
            <a:avLst/>
          </a:prstGeom>
          <a:noFill/>
        </p:spPr>
        <p:txBody>
          <a:bodyPr wrap="none" rtlCol="0">
            <a:spAutoFit/>
          </a:bodyPr>
          <a:lstStyle/>
          <a:p>
            <a:r>
              <a:rPr lang="zh-CN" altLang="en-US" sz="4000" b="1" dirty="0">
                <a:latin typeface="Times New Roman" panose="02020603050405020304" charset="0"/>
                <a:ea typeface="思源黑体" panose="020B0400000000000000" charset="-122"/>
              </a:rPr>
              <a:t>数据介绍</a:t>
            </a:r>
          </a:p>
        </p:txBody>
      </p:sp>
      <p:sp>
        <p:nvSpPr>
          <p:cNvPr id="10" name="文本框 9"/>
          <p:cNvSpPr txBox="1"/>
          <p:nvPr/>
        </p:nvSpPr>
        <p:spPr>
          <a:xfrm>
            <a:off x="4924042" y="3559404"/>
            <a:ext cx="2343911" cy="461665"/>
          </a:xfrm>
          <a:prstGeom prst="rect">
            <a:avLst/>
          </a:prstGeom>
          <a:noFill/>
        </p:spPr>
        <p:txBody>
          <a:bodyPr wrap="none" rtlCol="0">
            <a:spAutoFit/>
          </a:bodyPr>
          <a:lstStyle/>
          <a:p>
            <a:pPr algn="ctr"/>
            <a:r>
              <a:rPr lang="en-US" altLang="zh-CN" sz="2400" dirty="0">
                <a:latin typeface="Times New Roman" panose="02020603050405020304" charset="0"/>
                <a:ea typeface="思源黑体" panose="020B0400000000000000" charset="-122"/>
              </a:rPr>
              <a:t>Data introduction</a:t>
            </a:r>
          </a:p>
        </p:txBody>
      </p:sp>
      <p:sp>
        <p:nvSpPr>
          <p:cNvPr id="11" name="矩形 10"/>
          <p:cNvSpPr/>
          <p:nvPr/>
        </p:nvSpPr>
        <p:spPr>
          <a:xfrm flipV="1">
            <a:off x="3476690" y="3513685"/>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数据介绍</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636260" y="356589"/>
            <a:ext cx="250960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20" name="文本框 19"/>
          <p:cNvSpPr txBox="1"/>
          <p:nvPr/>
        </p:nvSpPr>
        <p:spPr>
          <a:xfrm>
            <a:off x="8145867" y="363106"/>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636260"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145868"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文本框 12"/>
          <p:cNvSpPr txBox="1">
            <a:spLocks noChangeArrowheads="1"/>
          </p:cNvSpPr>
          <p:nvPr/>
        </p:nvSpPr>
        <p:spPr>
          <a:xfrm>
            <a:off x="6652180" y="2160896"/>
            <a:ext cx="5064921" cy="2536207"/>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来源网站：</a:t>
            </a:r>
            <a:r>
              <a:rPr lang="en-US" altLang="zh-CN" dirty="0">
                <a:latin typeface="Times New Roman" panose="02020603050405020304" charset="0"/>
                <a:ea typeface="思源黑体" panose="020B0400000000000000" charset="-122"/>
              </a:rPr>
              <a:t>https://www.kaggle.com/</a:t>
            </a:r>
          </a:p>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数据：</a:t>
            </a:r>
            <a:r>
              <a:rPr lang="zh-CN" altLang="en-US" dirty="0">
                <a:latin typeface="Times New Roman" panose="02020603050405020304" charset="0"/>
                <a:ea typeface="思源黑体" panose="020B0400000000000000" charset="-122"/>
              </a:rPr>
              <a:t>一个</a:t>
            </a:r>
            <a:r>
              <a:rPr lang="en-US" altLang="zh-CN" dirty="0">
                <a:latin typeface="Times New Roman" panose="02020603050405020304" charset="0"/>
                <a:ea typeface="思源黑体" panose="020B0400000000000000" charset="-122"/>
              </a:rPr>
              <a:t>csv</a:t>
            </a:r>
            <a:r>
              <a:rPr lang="zh-CN" altLang="en-US" dirty="0">
                <a:latin typeface="Times New Roman" panose="02020603050405020304" charset="0"/>
                <a:ea typeface="思源黑体" panose="020B0400000000000000" charset="-122"/>
              </a:rPr>
              <a:t>文件，含不同类型岩石的地球化学成分（</a:t>
            </a:r>
            <a:r>
              <a:rPr lang="en-US" altLang="zh-CN" dirty="0">
                <a:latin typeface="Times New Roman" panose="02020603050405020304" charset="0"/>
                <a:ea typeface="思源黑体" panose="020B0400000000000000" charset="-122"/>
              </a:rPr>
              <a:t>SiO</a:t>
            </a:r>
            <a:r>
              <a:rPr lang="en-US" altLang="zh-CN" baseline="-25000" dirty="0">
                <a:latin typeface="Times New Roman" panose="02020603050405020304" charset="0"/>
                <a:ea typeface="思源黑体" panose="020B0400000000000000" charset="-122"/>
              </a:rPr>
              <a:t>2</a:t>
            </a:r>
            <a:r>
              <a:rPr lang="zh-CN" altLang="en-US" dirty="0">
                <a:latin typeface="Times New Roman" panose="02020603050405020304" charset="0"/>
                <a:ea typeface="思源黑体" panose="020B0400000000000000" charset="-122"/>
              </a:rPr>
              <a:t>、</a:t>
            </a:r>
            <a:r>
              <a:rPr lang="en-US" altLang="zh-CN" dirty="0">
                <a:latin typeface="Times New Roman" panose="02020603050405020304" charset="0"/>
                <a:ea typeface="思源黑体" panose="020B0400000000000000" charset="-122"/>
              </a:rPr>
              <a:t>TiO</a:t>
            </a:r>
            <a:r>
              <a:rPr lang="en-US" altLang="zh-CN" baseline="-25000" dirty="0">
                <a:latin typeface="Times New Roman" panose="02020603050405020304" charset="0"/>
                <a:ea typeface="思源黑体" panose="020B0400000000000000" charset="-122"/>
              </a:rPr>
              <a:t>2</a:t>
            </a:r>
            <a:r>
              <a:rPr lang="zh-CN" altLang="en-US" dirty="0">
                <a:latin typeface="Times New Roman" panose="02020603050405020304" charset="0"/>
                <a:ea typeface="思源黑体" panose="020B0400000000000000" charset="-122"/>
              </a:rPr>
              <a:t>、</a:t>
            </a:r>
            <a:r>
              <a:rPr lang="en-US" altLang="zh-CN" dirty="0">
                <a:latin typeface="Times New Roman" panose="02020603050405020304" charset="0"/>
                <a:ea typeface="思源黑体" panose="020B0400000000000000" charset="-122"/>
              </a:rPr>
              <a:t>Al</a:t>
            </a:r>
            <a:r>
              <a:rPr lang="en-US" altLang="zh-CN" baseline="-25000" dirty="0">
                <a:latin typeface="Times New Roman" panose="02020603050405020304" charset="0"/>
                <a:ea typeface="思源黑体" panose="020B0400000000000000" charset="-122"/>
              </a:rPr>
              <a:t>2</a:t>
            </a:r>
            <a:r>
              <a:rPr lang="en-US" altLang="zh-CN" dirty="0">
                <a:latin typeface="Times New Roman" panose="02020603050405020304" charset="0"/>
                <a:ea typeface="思源黑体" panose="020B0400000000000000" charset="-122"/>
              </a:rPr>
              <a:t>O</a:t>
            </a:r>
            <a:r>
              <a:rPr lang="en-US" altLang="zh-CN" baseline="-25000" dirty="0">
                <a:latin typeface="Times New Roman" panose="02020603050405020304" charset="0"/>
                <a:ea typeface="思源黑体" panose="020B0400000000000000" charset="-122"/>
              </a:rPr>
              <a:t>3</a:t>
            </a:r>
            <a:r>
              <a:rPr lang="zh-CN" altLang="en-US" dirty="0">
                <a:latin typeface="Times New Roman" panose="02020603050405020304" charset="0"/>
                <a:ea typeface="思源黑体" panose="020B0400000000000000" charset="-122"/>
              </a:rPr>
              <a:t>、</a:t>
            </a:r>
            <a:r>
              <a:rPr lang="en-US" altLang="zh-CN" dirty="0">
                <a:latin typeface="Times New Roman" panose="02020603050405020304" charset="0"/>
                <a:ea typeface="思源黑体" panose="020B0400000000000000" charset="-122"/>
              </a:rPr>
              <a:t>Fe</a:t>
            </a:r>
            <a:r>
              <a:rPr lang="en-US" altLang="zh-CN" baseline="-25000" dirty="0">
                <a:latin typeface="Times New Roman" panose="02020603050405020304" charset="0"/>
                <a:ea typeface="思源黑体" panose="020B0400000000000000" charset="-122"/>
              </a:rPr>
              <a:t>2</a:t>
            </a:r>
            <a:r>
              <a:rPr lang="en-US" altLang="zh-CN" dirty="0">
                <a:latin typeface="Times New Roman" panose="02020603050405020304" charset="0"/>
                <a:ea typeface="思源黑体" panose="020B0400000000000000" charset="-122"/>
              </a:rPr>
              <a:t>O</a:t>
            </a:r>
            <a:r>
              <a:rPr lang="en-US" altLang="zh-CN" baseline="-25000" dirty="0">
                <a:latin typeface="Times New Roman" panose="02020603050405020304" charset="0"/>
                <a:ea typeface="思源黑体" panose="020B0400000000000000" charset="-122"/>
              </a:rPr>
              <a:t>3</a:t>
            </a:r>
            <a:r>
              <a:rPr lang="en-US" altLang="zh-CN" dirty="0">
                <a:latin typeface="Times New Roman" panose="02020603050405020304" charset="0"/>
                <a:ea typeface="思源黑体" panose="020B0400000000000000" charset="-122"/>
              </a:rPr>
              <a:t> </a:t>
            </a:r>
            <a:r>
              <a:rPr lang="zh-CN" altLang="en-US" dirty="0">
                <a:latin typeface="Times New Roman" panose="02020603050405020304" charset="0"/>
                <a:ea typeface="思源黑体" panose="020B0400000000000000" charset="-122"/>
              </a:rPr>
              <a:t>等）以及样点经纬度 </a:t>
            </a:r>
            <a:endParaRPr lang="en-US" altLang="zh-CN" dirty="0">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目标：</a:t>
            </a:r>
            <a:r>
              <a:rPr lang="zh-CN" altLang="en-US" dirty="0">
                <a:latin typeface="Times New Roman" panose="02020603050405020304" charset="0"/>
                <a:ea typeface="思源黑体" panose="020B0400000000000000" charset="-122"/>
              </a:rPr>
              <a:t>按岩石化学成分进行数据分类</a:t>
            </a:r>
            <a:r>
              <a:rPr lang="en-US" altLang="zh-CN" dirty="0">
                <a:latin typeface="Times New Roman" panose="02020603050405020304" charset="0"/>
                <a:ea typeface="思源黑体" panose="020B0400000000000000" charset="-122"/>
              </a:rPr>
              <a:t>——</a:t>
            </a:r>
            <a:r>
              <a:rPr lang="zh-CN" altLang="en-US" dirty="0">
                <a:latin typeface="Times New Roman" panose="02020603050405020304" charset="0"/>
                <a:ea typeface="思源黑体" panose="020B0400000000000000" charset="-122"/>
              </a:rPr>
              <a:t>创建一个能够根据岩石化学识别岩石类型的模型</a:t>
            </a:r>
            <a:endParaRPr lang="en-US" altLang="zh-CN" dirty="0">
              <a:latin typeface="Times New Roman" panose="02020603050405020304" charset="0"/>
              <a:ea typeface="思源黑体" panose="020B0400000000000000" charset="-122"/>
            </a:endParaRPr>
          </a:p>
        </p:txBody>
      </p:sp>
      <p:pic>
        <p:nvPicPr>
          <p:cNvPr id="11" name="图片 10">
            <a:extLst>
              <a:ext uri="{FF2B5EF4-FFF2-40B4-BE49-F238E27FC236}">
                <a16:creationId xmlns:a16="http://schemas.microsoft.com/office/drawing/2014/main" id="{02C06676-5B05-9F48-346E-A144235537B7}"/>
              </a:ext>
            </a:extLst>
          </p:cNvPr>
          <p:cNvPicPr>
            <a:picLocks noChangeAspect="1"/>
          </p:cNvPicPr>
          <p:nvPr/>
        </p:nvPicPr>
        <p:blipFill rotWithShape="1">
          <a:blip r:embed="rId4"/>
          <a:srcRect l="1322"/>
          <a:stretch/>
        </p:blipFill>
        <p:spPr>
          <a:xfrm>
            <a:off x="380630" y="1734873"/>
            <a:ext cx="5998174" cy="4326561"/>
          </a:xfrm>
          <a:prstGeom prst="rect">
            <a:avLst/>
          </a:prstGeom>
          <a:ln w="6350">
            <a:solidFill>
              <a:schemeClr val="tx1"/>
            </a:solidFill>
          </a:ln>
          <a:effectLst>
            <a:outerShdw blurRad="63500" sx="102000" sy="102000" algn="ctr" rotWithShape="0">
              <a:prstClr val="black">
                <a:alpha val="40000"/>
              </a:prstClr>
            </a:outerShdw>
          </a:effectLst>
        </p:spPr>
      </p:pic>
    </p:spTree>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372734" y="1668779"/>
            <a:ext cx="1446530" cy="3153410"/>
          </a:xfrm>
          <a:prstGeom prst="rect">
            <a:avLst/>
          </a:prstGeom>
          <a:noFill/>
        </p:spPr>
        <p:txBody>
          <a:bodyPr wrap="none" rtlCol="0">
            <a:spAutoFit/>
          </a:bodyPr>
          <a:lstStyle/>
          <a:p>
            <a:r>
              <a:rPr lang="en-US" altLang="zh-CN" sz="19900" b="1" dirty="0">
                <a:solidFill>
                  <a:srgbClr val="174994">
                    <a:alpha val="38000"/>
                  </a:srgbClr>
                </a:solidFill>
                <a:latin typeface="Times New Roman" panose="02020603050405020304" charset="0"/>
                <a:ea typeface="思源黑体" panose="020B0400000000000000" charset="-122"/>
              </a:rPr>
              <a:t>2</a:t>
            </a:r>
          </a:p>
        </p:txBody>
      </p:sp>
      <p:sp>
        <p:nvSpPr>
          <p:cNvPr id="9" name="文本框 8"/>
          <p:cNvSpPr txBox="1"/>
          <p:nvPr/>
        </p:nvSpPr>
        <p:spPr>
          <a:xfrm>
            <a:off x="4721262" y="2721114"/>
            <a:ext cx="2749472" cy="707886"/>
          </a:xfrm>
          <a:prstGeom prst="rect">
            <a:avLst/>
          </a:prstGeom>
          <a:noFill/>
        </p:spPr>
        <p:txBody>
          <a:bodyPr wrap="none" rtlCol="0">
            <a:spAutoFit/>
          </a:bodyPr>
          <a:lstStyle/>
          <a:p>
            <a:pPr algn="ctr"/>
            <a:r>
              <a:rPr lang="zh-CN" altLang="en-US" sz="4000" b="1" dirty="0">
                <a:latin typeface="Times New Roman" panose="02020603050405020304" charset="0"/>
                <a:ea typeface="思源黑体" panose="020B0400000000000000" charset="-122"/>
              </a:rPr>
              <a:t>数据预处理</a:t>
            </a:r>
          </a:p>
        </p:txBody>
      </p:sp>
      <p:sp>
        <p:nvSpPr>
          <p:cNvPr id="11" name="矩形 10"/>
          <p:cNvSpPr/>
          <p:nvPr/>
        </p:nvSpPr>
        <p:spPr>
          <a:xfrm flipV="1">
            <a:off x="3476689"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
        <p:nvSpPr>
          <p:cNvPr id="2" name="文本框 1">
            <a:extLst>
              <a:ext uri="{FF2B5EF4-FFF2-40B4-BE49-F238E27FC236}">
                <a16:creationId xmlns:a16="http://schemas.microsoft.com/office/drawing/2014/main" id="{1B0D59EC-D0EE-F16D-3CD8-59392DA460EB}"/>
              </a:ext>
            </a:extLst>
          </p:cNvPr>
          <p:cNvSpPr txBox="1"/>
          <p:nvPr/>
        </p:nvSpPr>
        <p:spPr>
          <a:xfrm>
            <a:off x="4820650" y="3641051"/>
            <a:ext cx="2550698" cy="461665"/>
          </a:xfrm>
          <a:prstGeom prst="rect">
            <a:avLst/>
          </a:prstGeom>
          <a:noFill/>
        </p:spPr>
        <p:txBody>
          <a:bodyPr wrap="none" rtlCol="0">
            <a:spAutoFit/>
          </a:bodyPr>
          <a:lstStyle/>
          <a:p>
            <a:pPr algn="ctr"/>
            <a:r>
              <a:rPr lang="en-US" altLang="zh-CN" sz="2400" dirty="0">
                <a:latin typeface="Times New Roman" panose="02020603050405020304" charset="0"/>
                <a:ea typeface="思源黑体" panose="020B0400000000000000" charset="-122"/>
              </a:rPr>
              <a:t>Data preprocessing</a:t>
            </a:r>
          </a:p>
        </p:txBody>
      </p:sp>
    </p:spTree>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09" y="-5234"/>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16" name="文本框 15"/>
          <p:cNvSpPr txBox="1"/>
          <p:nvPr/>
        </p:nvSpPr>
        <p:spPr>
          <a:xfrm>
            <a:off x="5738382" y="356589"/>
            <a:ext cx="237340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20" name="文本框 19"/>
          <p:cNvSpPr txBox="1"/>
          <p:nvPr/>
        </p:nvSpPr>
        <p:spPr>
          <a:xfrm>
            <a:off x="8102306" y="356589"/>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51598"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3126855" y="0"/>
            <a:ext cx="2624743"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02306"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12"/>
          <p:cNvSpPr txBox="1">
            <a:spLocks noChangeArrowheads="1"/>
          </p:cNvSpPr>
          <p:nvPr/>
        </p:nvSpPr>
        <p:spPr>
          <a:xfrm>
            <a:off x="926326" y="1380598"/>
            <a:ext cx="4196683" cy="2120709"/>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原数据：</a:t>
            </a:r>
            <a:r>
              <a:rPr lang="en-US" altLang="zh-CN" b="1" dirty="0">
                <a:solidFill>
                  <a:srgbClr val="FF0000"/>
                </a:solidFill>
                <a:latin typeface="Times New Roman" panose="02020603050405020304" charset="0"/>
                <a:ea typeface="思源黑体" panose="020B0400000000000000" charset="-122"/>
              </a:rPr>
              <a:t>4162</a:t>
            </a:r>
            <a:r>
              <a:rPr lang="zh-CN" altLang="en-US" b="1" dirty="0">
                <a:solidFill>
                  <a:srgbClr val="FF0000"/>
                </a:solidFill>
                <a:latin typeface="Times New Roman" panose="02020603050405020304" charset="0"/>
                <a:ea typeface="思源黑体" panose="020B0400000000000000" charset="-122"/>
              </a:rPr>
              <a:t>条，</a:t>
            </a:r>
            <a:r>
              <a:rPr lang="en-US" altLang="zh-CN" b="1" dirty="0">
                <a:solidFill>
                  <a:srgbClr val="FF0000"/>
                </a:solidFill>
                <a:latin typeface="Times New Roman" panose="02020603050405020304" charset="0"/>
                <a:ea typeface="思源黑体" panose="020B0400000000000000" charset="-122"/>
              </a:rPr>
              <a:t>98</a:t>
            </a:r>
            <a:r>
              <a:rPr lang="zh-CN" altLang="en-US" b="1" dirty="0">
                <a:solidFill>
                  <a:srgbClr val="FF0000"/>
                </a:solidFill>
                <a:latin typeface="Times New Roman" panose="02020603050405020304" charset="0"/>
                <a:ea typeface="思源黑体" panose="020B0400000000000000" charset="-122"/>
              </a:rPr>
              <a:t>类</a:t>
            </a:r>
            <a:endParaRPr lang="en-US" altLang="zh-CN" b="1" dirty="0">
              <a:solidFill>
                <a:srgbClr val="FF0000"/>
              </a:solidFill>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en-US" altLang="zh-CN" b="1" dirty="0">
                <a:latin typeface="Times New Roman" panose="02020603050405020304" charset="0"/>
                <a:ea typeface="思源黑体" panose="020B0400000000000000" charset="-122"/>
              </a:rPr>
              <a:t>1</a:t>
            </a:r>
            <a:r>
              <a:rPr lang="zh-CN" altLang="en-US" b="1" dirty="0">
                <a:latin typeface="Times New Roman" panose="02020603050405020304" charset="0"/>
                <a:ea typeface="思源黑体" panose="020B0400000000000000" charset="-122"/>
              </a:rPr>
              <a:t>、删除含有缺失值的数据</a:t>
            </a:r>
            <a:endParaRPr lang="en-US" altLang="zh-CN" b="1" dirty="0">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en-US" altLang="zh-CN" b="1" dirty="0">
                <a:latin typeface="Times New Roman" panose="02020603050405020304" charset="0"/>
                <a:ea typeface="思源黑体" panose="020B0400000000000000" charset="-122"/>
              </a:rPr>
              <a:t>2</a:t>
            </a:r>
            <a:r>
              <a:rPr lang="zh-CN" altLang="en-US" b="1" dirty="0">
                <a:latin typeface="Times New Roman" panose="02020603050405020304" charset="0"/>
                <a:ea typeface="思源黑体" panose="020B0400000000000000" charset="-122"/>
              </a:rPr>
              <a:t>、删除 </a:t>
            </a:r>
            <a:r>
              <a:rPr lang="en-US" altLang="zh-CN" b="1" dirty="0" err="1">
                <a:latin typeface="Times New Roman" panose="02020603050405020304" charset="0"/>
                <a:ea typeface="思源黑体" panose="020B0400000000000000" charset="-122"/>
              </a:rPr>
              <a:t>rock_name</a:t>
            </a:r>
            <a:r>
              <a:rPr lang="en-US" altLang="zh-CN" b="1" dirty="0">
                <a:latin typeface="Times New Roman" panose="02020603050405020304" charset="0"/>
                <a:ea typeface="思源黑体" panose="020B0400000000000000" charset="-122"/>
              </a:rPr>
              <a:t> </a:t>
            </a:r>
            <a:r>
              <a:rPr lang="zh-CN" altLang="en-US" b="1" dirty="0">
                <a:latin typeface="Times New Roman" panose="02020603050405020304" charset="0"/>
                <a:ea typeface="思源黑体" panose="020B0400000000000000" charset="-122"/>
              </a:rPr>
              <a:t>列包含 </a:t>
            </a:r>
            <a:r>
              <a:rPr lang="en-US" altLang="zh-CN" b="1" dirty="0">
                <a:latin typeface="Times New Roman" panose="02020603050405020304" charset="0"/>
                <a:ea typeface="思源黑体" panose="020B0400000000000000" charset="-122"/>
              </a:rPr>
              <a:t>'?' </a:t>
            </a:r>
            <a:r>
              <a:rPr lang="zh-CN" altLang="en-US" b="1" dirty="0">
                <a:latin typeface="Times New Roman" panose="02020603050405020304" charset="0"/>
                <a:ea typeface="思源黑体" panose="020B0400000000000000" charset="-122"/>
              </a:rPr>
              <a:t>的行</a:t>
            </a:r>
            <a:endParaRPr lang="en-US" altLang="zh-CN" b="1" dirty="0">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en-US" altLang="zh-CN" b="1" dirty="0">
                <a:latin typeface="Times New Roman" panose="02020603050405020304" charset="0"/>
                <a:ea typeface="思源黑体" panose="020B0400000000000000" charset="-122"/>
              </a:rPr>
              <a:t>3</a:t>
            </a:r>
            <a:r>
              <a:rPr lang="zh-CN" altLang="en-US" b="1" dirty="0">
                <a:latin typeface="Times New Roman" panose="02020603050405020304" charset="0"/>
                <a:ea typeface="思源黑体" panose="020B0400000000000000" charset="-122"/>
              </a:rPr>
              <a:t>、删除数据量小于 </a:t>
            </a:r>
            <a:r>
              <a:rPr lang="en-US" altLang="zh-CN" b="1" dirty="0">
                <a:latin typeface="Times New Roman" panose="02020603050405020304" charset="0"/>
                <a:ea typeface="思源黑体" panose="020B0400000000000000" charset="-122"/>
              </a:rPr>
              <a:t>20 </a:t>
            </a:r>
            <a:r>
              <a:rPr lang="zh-CN" altLang="en-US" b="1" dirty="0">
                <a:latin typeface="Times New Roman" panose="02020603050405020304" charset="0"/>
                <a:ea typeface="思源黑体" panose="020B0400000000000000" charset="-122"/>
              </a:rPr>
              <a:t>的类</a:t>
            </a:r>
            <a:endParaRPr lang="en-US" altLang="zh-CN" b="1" dirty="0">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处理后数据：</a:t>
            </a:r>
            <a:r>
              <a:rPr lang="en-US" altLang="zh-CN" b="1" dirty="0">
                <a:solidFill>
                  <a:srgbClr val="FF0000"/>
                </a:solidFill>
                <a:latin typeface="Times New Roman" panose="02020603050405020304" charset="0"/>
                <a:ea typeface="思源黑体" panose="020B0400000000000000" charset="-122"/>
              </a:rPr>
              <a:t>3575</a:t>
            </a:r>
            <a:r>
              <a:rPr lang="zh-CN" altLang="en-US" b="1" dirty="0">
                <a:solidFill>
                  <a:srgbClr val="FF0000"/>
                </a:solidFill>
                <a:latin typeface="Times New Roman" panose="02020603050405020304" charset="0"/>
                <a:ea typeface="思源黑体" panose="020B0400000000000000" charset="-122"/>
              </a:rPr>
              <a:t>条，</a:t>
            </a:r>
            <a:r>
              <a:rPr lang="en-US" altLang="zh-CN" b="1" dirty="0">
                <a:solidFill>
                  <a:srgbClr val="FF0000"/>
                </a:solidFill>
                <a:latin typeface="Times New Roman" panose="02020603050405020304" charset="0"/>
                <a:ea typeface="思源黑体" panose="020B0400000000000000" charset="-122"/>
              </a:rPr>
              <a:t>16</a:t>
            </a:r>
            <a:r>
              <a:rPr lang="zh-CN" altLang="en-US" b="1" dirty="0">
                <a:solidFill>
                  <a:srgbClr val="FF0000"/>
                </a:solidFill>
                <a:latin typeface="Times New Roman" panose="02020603050405020304" charset="0"/>
                <a:ea typeface="思源黑体" panose="020B0400000000000000" charset="-122"/>
              </a:rPr>
              <a:t>类</a:t>
            </a:r>
            <a:endParaRPr lang="en-US" altLang="zh-CN" b="1" dirty="0">
              <a:solidFill>
                <a:srgbClr val="FF0000"/>
              </a:solidFill>
              <a:latin typeface="Times New Roman" panose="02020603050405020304" charset="0"/>
              <a:ea typeface="思源黑体" panose="020B0400000000000000" charset="-122"/>
            </a:endParaRP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数据预处理</a:t>
            </a:r>
          </a:p>
        </p:txBody>
      </p:sp>
      <p:sp>
        <p:nvSpPr>
          <p:cNvPr id="14" name="文本框 12">
            <a:extLst>
              <a:ext uri="{FF2B5EF4-FFF2-40B4-BE49-F238E27FC236}">
                <a16:creationId xmlns:a16="http://schemas.microsoft.com/office/drawing/2014/main" id="{5B787D9C-6527-9483-70ED-AED96609F198}"/>
              </a:ext>
            </a:extLst>
          </p:cNvPr>
          <p:cNvSpPr txBox="1">
            <a:spLocks noChangeArrowheads="1"/>
          </p:cNvSpPr>
          <p:nvPr/>
        </p:nvSpPr>
        <p:spPr>
          <a:xfrm>
            <a:off x="5818509" y="1380598"/>
            <a:ext cx="5721518" cy="1704569"/>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数据类型检查：</a:t>
            </a:r>
            <a:endParaRPr lang="en-US" altLang="zh-CN" b="1" dirty="0">
              <a:latin typeface="Times New Roman" panose="02020603050405020304" charset="0"/>
              <a:ea typeface="思源黑体" panose="020B0400000000000000" charset="-122"/>
            </a:endParaRPr>
          </a:p>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检查所有样本的每一个属性的数据类型是否是 </a:t>
            </a:r>
            <a:r>
              <a:rPr lang="en-US" altLang="zh-CN" b="1" dirty="0">
                <a:latin typeface="Times New Roman" panose="02020603050405020304" charset="0"/>
                <a:ea typeface="思源黑体" panose="020B0400000000000000" charset="-122"/>
              </a:rPr>
              <a:t>float</a:t>
            </a:r>
          </a:p>
          <a:p>
            <a:pPr marL="285750" indent="-285750" algn="just">
              <a:lnSpc>
                <a:spcPct val="150000"/>
              </a:lnSpc>
              <a:buFont typeface="Arial" panose="020B0604020202020204" pitchFamily="34" charset="0"/>
              <a:buChar char="•"/>
            </a:pPr>
            <a:r>
              <a:rPr lang="zh-CN" altLang="en-US" b="1" dirty="0">
                <a:latin typeface="Times New Roman" panose="02020603050405020304" charset="0"/>
                <a:ea typeface="思源黑体" panose="020B0400000000000000" charset="-122"/>
              </a:rPr>
              <a:t>发现</a:t>
            </a:r>
            <a:r>
              <a:rPr lang="en-US" altLang="zh-CN" b="1" dirty="0">
                <a:latin typeface="Times New Roman" panose="02020603050405020304" charset="0"/>
                <a:ea typeface="思源黑体" panose="020B0400000000000000" charset="-122"/>
              </a:rPr>
              <a:t>P</a:t>
            </a:r>
            <a:r>
              <a:rPr lang="en-US" altLang="zh-CN" b="1" baseline="-25000" dirty="0">
                <a:latin typeface="Times New Roman" panose="02020603050405020304" charset="0"/>
                <a:ea typeface="思源黑体" panose="020B0400000000000000" charset="-122"/>
              </a:rPr>
              <a:t>2</a:t>
            </a:r>
            <a:r>
              <a:rPr lang="en-US" altLang="zh-CN" b="1" dirty="0">
                <a:latin typeface="Times New Roman" panose="02020603050405020304" charset="0"/>
                <a:ea typeface="思源黑体" panose="020B0400000000000000" charset="-122"/>
              </a:rPr>
              <a:t>O</a:t>
            </a:r>
            <a:r>
              <a:rPr lang="en-US" altLang="zh-CN" b="1" baseline="-25000" dirty="0">
                <a:latin typeface="Times New Roman" panose="02020603050405020304" charset="0"/>
                <a:ea typeface="思源黑体" panose="020B0400000000000000" charset="-122"/>
              </a:rPr>
              <a:t>5</a:t>
            </a:r>
            <a:r>
              <a:rPr lang="zh-CN" altLang="en-US" b="1" dirty="0">
                <a:latin typeface="Times New Roman" panose="02020603050405020304" charset="0"/>
                <a:ea typeface="思源黑体" panose="020B0400000000000000" charset="-122"/>
              </a:rPr>
              <a:t>有 </a:t>
            </a:r>
            <a:r>
              <a:rPr lang="en-US" altLang="zh-CN" b="1" dirty="0">
                <a:latin typeface="Times New Roman" panose="02020603050405020304" charset="0"/>
                <a:ea typeface="思源黑体" panose="020B0400000000000000" charset="-122"/>
              </a:rPr>
              <a:t>String</a:t>
            </a:r>
          </a:p>
          <a:p>
            <a:pPr marL="285750" indent="-285750">
              <a:lnSpc>
                <a:spcPct val="150000"/>
              </a:lnSpc>
              <a:buFont typeface="Arial" panose="020B0604020202020204" pitchFamily="34" charset="0"/>
              <a:buChar char="•"/>
            </a:pPr>
            <a:r>
              <a:rPr lang="en-US" altLang="zh-CN" b="1" dirty="0">
                <a:latin typeface="Times New Roman" panose="02020603050405020304" charset="0"/>
                <a:ea typeface="思源黑体" panose="020B0400000000000000" charset="-122"/>
              </a:rPr>
              <a:t>String </a:t>
            </a:r>
            <a:r>
              <a:rPr lang="zh-CN" altLang="en-US" b="1" dirty="0">
                <a:latin typeface="Times New Roman" panose="02020603050405020304" charset="0"/>
                <a:ea typeface="思源黑体" panose="020B0400000000000000" charset="-122"/>
              </a:rPr>
              <a:t>转换为 </a:t>
            </a:r>
            <a:r>
              <a:rPr lang="en-US" altLang="zh-CN" b="1" dirty="0">
                <a:latin typeface="Times New Roman" panose="02020603050405020304" charset="0"/>
                <a:ea typeface="思源黑体" panose="020B0400000000000000" charset="-122"/>
              </a:rPr>
              <a:t>float</a:t>
            </a:r>
          </a:p>
        </p:txBody>
      </p:sp>
      <p:pic>
        <p:nvPicPr>
          <p:cNvPr id="26" name="图片 25">
            <a:extLst>
              <a:ext uri="{FF2B5EF4-FFF2-40B4-BE49-F238E27FC236}">
                <a16:creationId xmlns:a16="http://schemas.microsoft.com/office/drawing/2014/main" id="{A334F887-39D6-091E-B4B3-C70C6DCAC7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518" y="3749437"/>
            <a:ext cx="10188160" cy="2751974"/>
          </a:xfrm>
          <a:prstGeom prst="rect">
            <a:avLst/>
          </a:prstGeom>
        </p:spPr>
      </p:pic>
    </p:spTree>
    <p:extLst>
      <p:ext uri="{BB962C8B-B14F-4D97-AF65-F5344CB8AC3E}">
        <p14:creationId xmlns:p14="http://schemas.microsoft.com/office/powerpoint/2010/main" val="1812257949"/>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09" y="-5234"/>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16" name="文本框 15"/>
          <p:cNvSpPr txBox="1"/>
          <p:nvPr/>
        </p:nvSpPr>
        <p:spPr>
          <a:xfrm>
            <a:off x="5738382" y="356589"/>
            <a:ext cx="237340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数据分布可视化</a:t>
            </a:r>
          </a:p>
        </p:txBody>
      </p:sp>
      <p:sp>
        <p:nvSpPr>
          <p:cNvPr id="20" name="文本框 19"/>
          <p:cNvSpPr txBox="1"/>
          <p:nvPr/>
        </p:nvSpPr>
        <p:spPr>
          <a:xfrm>
            <a:off x="8102306" y="356589"/>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51598"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3126855" y="0"/>
            <a:ext cx="2624743"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02306"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数据预处理</a:t>
            </a:r>
          </a:p>
        </p:txBody>
      </p:sp>
      <p:sp>
        <p:nvSpPr>
          <p:cNvPr id="14" name="文本框 12">
            <a:extLst>
              <a:ext uri="{FF2B5EF4-FFF2-40B4-BE49-F238E27FC236}">
                <a16:creationId xmlns:a16="http://schemas.microsoft.com/office/drawing/2014/main" id="{5B787D9C-6527-9483-70ED-AED96609F198}"/>
              </a:ext>
            </a:extLst>
          </p:cNvPr>
          <p:cNvSpPr txBox="1">
            <a:spLocks noChangeArrowheads="1"/>
          </p:cNvSpPr>
          <p:nvPr/>
        </p:nvSpPr>
        <p:spPr>
          <a:xfrm>
            <a:off x="7320501" y="2772762"/>
            <a:ext cx="3880237" cy="961097"/>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altLang="en-US" sz="2000" b="1" dirty="0">
                <a:latin typeface="Times New Roman" panose="02020603050405020304" charset="0"/>
                <a:ea typeface="思源黑体" panose="020B0400000000000000" charset="-122"/>
              </a:rPr>
              <a:t> 数据标准化：</a:t>
            </a:r>
            <a:r>
              <a:rPr lang="en-US" altLang="zh-CN" sz="2000" b="1" dirty="0">
                <a:latin typeface="Times New Roman" panose="02020603050405020304" charset="0"/>
                <a:ea typeface="思源黑体" panose="020B0400000000000000" charset="-122"/>
              </a:rPr>
              <a:t>[0 ,</a:t>
            </a:r>
            <a:r>
              <a:rPr lang="zh-CN" altLang="en-US" sz="2000" b="1" dirty="0">
                <a:latin typeface="Times New Roman" panose="02020603050405020304" charset="0"/>
                <a:ea typeface="思源黑体" panose="020B0400000000000000" charset="-122"/>
              </a:rPr>
              <a:t> </a:t>
            </a:r>
            <a:r>
              <a:rPr lang="en-US" altLang="zh-CN" sz="2000" b="1" dirty="0">
                <a:latin typeface="Times New Roman" panose="02020603050405020304" charset="0"/>
                <a:ea typeface="思源黑体" panose="020B0400000000000000" charset="-122"/>
              </a:rPr>
              <a:t>1]</a:t>
            </a:r>
          </a:p>
          <a:p>
            <a:pPr marL="285750" indent="-285750" algn="just">
              <a:lnSpc>
                <a:spcPct val="150000"/>
              </a:lnSpc>
              <a:buFont typeface="Arial" panose="020B0604020202020204" pitchFamily="34" charset="0"/>
              <a:buChar char="•"/>
            </a:pPr>
            <a:r>
              <a:rPr lang="zh-CN" altLang="en-US" sz="2000" b="1" dirty="0">
                <a:latin typeface="Times New Roman" panose="02020603050405020304" charset="0"/>
                <a:ea typeface="思源黑体" panose="020B0400000000000000" charset="-122"/>
              </a:rPr>
              <a:t> 数据集划分：训练集、测试集</a:t>
            </a:r>
            <a:endParaRPr lang="en-US" altLang="zh-CN" sz="2000" b="1" dirty="0">
              <a:latin typeface="Times New Roman" panose="02020603050405020304" charset="0"/>
              <a:ea typeface="思源黑体" panose="020B0400000000000000" charset="-122"/>
            </a:endParaRPr>
          </a:p>
        </p:txBody>
      </p:sp>
      <p:pic>
        <p:nvPicPr>
          <p:cNvPr id="13" name="图片 12">
            <a:extLst>
              <a:ext uri="{FF2B5EF4-FFF2-40B4-BE49-F238E27FC236}">
                <a16:creationId xmlns:a16="http://schemas.microsoft.com/office/drawing/2014/main" id="{2975A1AC-3540-E1FB-2191-F9337F1DE58D}"/>
              </a:ext>
            </a:extLst>
          </p:cNvPr>
          <p:cNvPicPr>
            <a:picLocks noChangeAspect="1"/>
          </p:cNvPicPr>
          <p:nvPr/>
        </p:nvPicPr>
        <p:blipFill rotWithShape="1">
          <a:blip r:embed="rId4"/>
          <a:srcRect r="53947" b="14001"/>
          <a:stretch/>
        </p:blipFill>
        <p:spPr>
          <a:xfrm>
            <a:off x="926326" y="2654204"/>
            <a:ext cx="5787594" cy="1549592"/>
          </a:xfrm>
          <a:prstGeom prst="rect">
            <a:avLst/>
          </a:prstGeom>
        </p:spPr>
      </p:pic>
    </p:spTree>
    <p:extLst>
      <p:ext uri="{BB962C8B-B14F-4D97-AF65-F5344CB8AC3E}">
        <p14:creationId xmlns:p14="http://schemas.microsoft.com/office/powerpoint/2010/main" val="962141067"/>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0" y="5039139"/>
            <a:ext cx="1818861" cy="1818861"/>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直角三角形 5"/>
          <p:cNvSpPr/>
          <p:nvPr/>
        </p:nvSpPr>
        <p:spPr>
          <a:xfrm flipH="1" flipV="1">
            <a:off x="9786082" y="-1"/>
            <a:ext cx="2405917" cy="2405917"/>
          </a:xfrm>
          <a:prstGeom prst="r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5365671" y="1722760"/>
            <a:ext cx="1460656" cy="3154710"/>
          </a:xfrm>
          <a:prstGeom prst="rect">
            <a:avLst/>
          </a:prstGeom>
          <a:noFill/>
        </p:spPr>
        <p:txBody>
          <a:bodyPr wrap="none" rtlCol="0">
            <a:spAutoFit/>
          </a:bodyPr>
          <a:lstStyle/>
          <a:p>
            <a:r>
              <a:rPr lang="en-US" altLang="zh-CN" sz="19900" b="1" dirty="0">
                <a:solidFill>
                  <a:srgbClr val="174994">
                    <a:alpha val="38000"/>
                  </a:srgbClr>
                </a:solidFill>
                <a:latin typeface="Times New Roman" panose="02020603050405020304" charset="0"/>
                <a:ea typeface="思源黑体" panose="020B0400000000000000" charset="-122"/>
              </a:rPr>
              <a:t>3</a:t>
            </a:r>
          </a:p>
        </p:txBody>
      </p:sp>
      <p:sp>
        <p:nvSpPr>
          <p:cNvPr id="9" name="文本框 8"/>
          <p:cNvSpPr txBox="1"/>
          <p:nvPr/>
        </p:nvSpPr>
        <p:spPr>
          <a:xfrm>
            <a:off x="4208302" y="2721114"/>
            <a:ext cx="3775393" cy="707886"/>
          </a:xfrm>
          <a:prstGeom prst="rect">
            <a:avLst/>
          </a:prstGeom>
          <a:noFill/>
        </p:spPr>
        <p:txBody>
          <a:bodyPr wrap="none" rtlCol="0">
            <a:spAutoFit/>
          </a:bodyPr>
          <a:lstStyle/>
          <a:p>
            <a:r>
              <a:rPr lang="zh-CN" altLang="en-US" sz="4000" b="1" dirty="0">
                <a:latin typeface="Times New Roman" panose="02020603050405020304" charset="0"/>
                <a:ea typeface="思源黑体" panose="020B0400000000000000" charset="-122"/>
              </a:rPr>
              <a:t>数据分布可视化</a:t>
            </a:r>
          </a:p>
        </p:txBody>
      </p:sp>
      <p:sp>
        <p:nvSpPr>
          <p:cNvPr id="10" name="文本框 9"/>
          <p:cNvSpPr txBox="1"/>
          <p:nvPr/>
        </p:nvSpPr>
        <p:spPr>
          <a:xfrm>
            <a:off x="4143380" y="3557885"/>
            <a:ext cx="3905236" cy="461665"/>
          </a:xfrm>
          <a:prstGeom prst="rect">
            <a:avLst/>
          </a:prstGeom>
          <a:noFill/>
        </p:spPr>
        <p:txBody>
          <a:bodyPr wrap="none" rtlCol="0">
            <a:spAutoFit/>
          </a:bodyPr>
          <a:lstStyle/>
          <a:p>
            <a:pPr algn="ctr"/>
            <a:r>
              <a:rPr lang="en-US" altLang="zh-CN" sz="2400" dirty="0">
                <a:latin typeface="Times New Roman" panose="02020603050405020304" charset="0"/>
                <a:ea typeface="思源黑体" panose="020B0400000000000000" charset="-122"/>
              </a:rPr>
              <a:t>Data distribution visualization</a:t>
            </a:r>
          </a:p>
        </p:txBody>
      </p:sp>
      <p:sp>
        <p:nvSpPr>
          <p:cNvPr id="11" name="矩形 10"/>
          <p:cNvSpPr/>
          <p:nvPr/>
        </p:nvSpPr>
        <p:spPr>
          <a:xfrm flipV="1">
            <a:off x="3476690" y="3512166"/>
            <a:ext cx="5238619" cy="45719"/>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13" y="78833"/>
            <a:ext cx="2554357" cy="538993"/>
          </a:xfrm>
          <a:prstGeom prst="rect">
            <a:avLst/>
          </a:prstGeom>
        </p:spPr>
      </p:pic>
    </p:spTree>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065230"/>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76" y="159999"/>
            <a:ext cx="725950" cy="725950"/>
          </a:xfrm>
          <a:prstGeom prst="rect">
            <a:avLst/>
          </a:prstGeom>
        </p:spPr>
      </p:pic>
      <p:sp>
        <p:nvSpPr>
          <p:cNvPr id="8" name="文本框 7"/>
          <p:cNvSpPr txBox="1"/>
          <p:nvPr/>
        </p:nvSpPr>
        <p:spPr>
          <a:xfrm>
            <a:off x="968924" y="343294"/>
            <a:ext cx="2316627"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数据介绍</a:t>
            </a:r>
          </a:p>
        </p:txBody>
      </p:sp>
      <p:sp>
        <p:nvSpPr>
          <p:cNvPr id="20" name="文本框 19"/>
          <p:cNvSpPr txBox="1"/>
          <p:nvPr/>
        </p:nvSpPr>
        <p:spPr>
          <a:xfrm>
            <a:off x="8133983" y="338824"/>
            <a:ext cx="2316628"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机器学习模型训练</a:t>
            </a:r>
          </a:p>
        </p:txBody>
      </p:sp>
      <p:sp>
        <p:nvSpPr>
          <p:cNvPr id="24" name="文本框 23"/>
          <p:cNvSpPr txBox="1"/>
          <p:nvPr/>
        </p:nvSpPr>
        <p:spPr>
          <a:xfrm>
            <a:off x="10462494" y="356589"/>
            <a:ext cx="1642423"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结果分析</a:t>
            </a:r>
          </a:p>
        </p:txBody>
      </p:sp>
      <p:cxnSp>
        <p:nvCxnSpPr>
          <p:cNvPr id="28" name="直接连接符 27"/>
          <p:cNvCxnSpPr/>
          <p:nvPr/>
        </p:nvCxnSpPr>
        <p:spPr>
          <a:xfrm>
            <a:off x="3126855" y="311408"/>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42454"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CB92E6F-188E-BBCE-BCF0-1103B929E78B}"/>
              </a:ext>
            </a:extLst>
          </p:cNvPr>
          <p:cNvGrpSpPr/>
          <p:nvPr/>
        </p:nvGrpSpPr>
        <p:grpSpPr>
          <a:xfrm>
            <a:off x="5751596" y="0"/>
            <a:ext cx="2368346" cy="1078264"/>
            <a:chOff x="1115038" y="0"/>
            <a:chExt cx="2011817" cy="1078264"/>
          </a:xfrm>
        </p:grpSpPr>
        <p:sp>
          <p:nvSpPr>
            <p:cNvPr id="33" name="矩形 32"/>
            <p:cNvSpPr/>
            <p:nvPr/>
          </p:nvSpPr>
          <p:spPr>
            <a:xfrm>
              <a:off x="1115038" y="0"/>
              <a:ext cx="2011817" cy="106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等腰三角形 33"/>
            <p:cNvSpPr/>
            <p:nvPr/>
          </p:nvSpPr>
          <p:spPr>
            <a:xfrm>
              <a:off x="1764613" y="864520"/>
              <a:ext cx="664192" cy="213744"/>
            </a:xfrm>
            <a:prstGeom prst="triangle">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31" name="直接连接符 30"/>
          <p:cNvCxnSpPr/>
          <p:nvPr/>
        </p:nvCxnSpPr>
        <p:spPr>
          <a:xfrm>
            <a:off x="8115694" y="244847"/>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62495" y="289979"/>
            <a:ext cx="0" cy="5745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52500" y="1439663"/>
            <a:ext cx="2339102" cy="523220"/>
          </a:xfrm>
          <a:prstGeom prst="rect">
            <a:avLst/>
          </a:prstGeom>
          <a:noFill/>
        </p:spPr>
        <p:txBody>
          <a:bodyPr wrap="none" rtlCol="0">
            <a:spAutoFit/>
          </a:bodyPr>
          <a:lstStyle/>
          <a:p>
            <a:r>
              <a:rPr lang="zh-CN" altLang="en-US" sz="2800" b="1" dirty="0">
                <a:solidFill>
                  <a:srgbClr val="174994"/>
                </a:solidFill>
                <a:latin typeface="Times New Roman" panose="02020603050405020304" charset="0"/>
                <a:ea typeface="思源黑体" panose="020B0400000000000000" charset="-122"/>
              </a:rPr>
              <a:t>样本类别分布</a:t>
            </a:r>
          </a:p>
        </p:txBody>
      </p:sp>
      <p:sp>
        <p:nvSpPr>
          <p:cNvPr id="12" name="文本框 11"/>
          <p:cNvSpPr txBox="1"/>
          <p:nvPr/>
        </p:nvSpPr>
        <p:spPr>
          <a:xfrm>
            <a:off x="2964759" y="346650"/>
            <a:ext cx="2954654" cy="368300"/>
          </a:xfrm>
          <a:prstGeom prst="rect">
            <a:avLst/>
          </a:prstGeom>
          <a:noFill/>
        </p:spPr>
        <p:txBody>
          <a:bodyPr wrap="square" rtlCol="0">
            <a:spAutoFit/>
          </a:bodyPr>
          <a:lstStyle/>
          <a:p>
            <a:pPr algn="ctr"/>
            <a:r>
              <a:rPr lang="zh-CN" altLang="en-US" b="1" dirty="0">
                <a:solidFill>
                  <a:schemeClr val="bg1"/>
                </a:solidFill>
                <a:latin typeface="Times New Roman" panose="02020603050405020304" charset="0"/>
                <a:ea typeface="思源黑体" panose="020B0400000000000000" charset="-122"/>
              </a:rPr>
              <a:t>数据预处理</a:t>
            </a:r>
          </a:p>
        </p:txBody>
      </p:sp>
      <p:sp>
        <p:nvSpPr>
          <p:cNvPr id="16" name="文本框 15"/>
          <p:cNvSpPr txBox="1"/>
          <p:nvPr/>
        </p:nvSpPr>
        <p:spPr>
          <a:xfrm>
            <a:off x="5751597" y="356589"/>
            <a:ext cx="2382385" cy="368300"/>
          </a:xfrm>
          <a:prstGeom prst="rect">
            <a:avLst/>
          </a:prstGeom>
          <a:noFill/>
        </p:spPr>
        <p:txBody>
          <a:bodyPr wrap="square" rtlCol="0">
            <a:spAutoFit/>
          </a:bodyPr>
          <a:lstStyle/>
          <a:p>
            <a:pPr algn="ctr"/>
            <a:r>
              <a:rPr lang="zh-CN" altLang="en-US" b="1" dirty="0">
                <a:solidFill>
                  <a:srgbClr val="174994"/>
                </a:solidFill>
                <a:latin typeface="Times New Roman" panose="02020603050405020304" charset="0"/>
                <a:ea typeface="思源黑体" panose="020B0400000000000000" charset="-122"/>
              </a:rPr>
              <a:t>数据分布可视化</a:t>
            </a:r>
          </a:p>
        </p:txBody>
      </p:sp>
      <p:grpSp>
        <p:nvGrpSpPr>
          <p:cNvPr id="53" name="组合 52">
            <a:extLst>
              <a:ext uri="{FF2B5EF4-FFF2-40B4-BE49-F238E27FC236}">
                <a16:creationId xmlns:a16="http://schemas.microsoft.com/office/drawing/2014/main" id="{C468CFB2-9143-7FA4-610D-397C4A449DB3}"/>
              </a:ext>
            </a:extLst>
          </p:cNvPr>
          <p:cNvGrpSpPr/>
          <p:nvPr/>
        </p:nvGrpSpPr>
        <p:grpSpPr>
          <a:xfrm>
            <a:off x="2015352" y="2056394"/>
            <a:ext cx="7808121" cy="4070911"/>
            <a:chOff x="621696" y="2056156"/>
            <a:chExt cx="7808121" cy="4070911"/>
          </a:xfrm>
        </p:grpSpPr>
        <p:grpSp>
          <p:nvGrpSpPr>
            <p:cNvPr id="51" name="组合 50">
              <a:extLst>
                <a:ext uri="{FF2B5EF4-FFF2-40B4-BE49-F238E27FC236}">
                  <a16:creationId xmlns:a16="http://schemas.microsoft.com/office/drawing/2014/main" id="{ED4AC765-61E3-6D8D-0265-68DA9473BBE0}"/>
                </a:ext>
              </a:extLst>
            </p:cNvPr>
            <p:cNvGrpSpPr/>
            <p:nvPr/>
          </p:nvGrpSpPr>
          <p:grpSpPr>
            <a:xfrm>
              <a:off x="639489" y="2056156"/>
              <a:ext cx="7790328" cy="4070911"/>
              <a:chOff x="343654" y="2065120"/>
              <a:chExt cx="7790328" cy="4070911"/>
            </a:xfrm>
          </p:grpSpPr>
          <p:pic>
            <p:nvPicPr>
              <p:cNvPr id="6" name="图片 5">
                <a:extLst>
                  <a:ext uri="{FF2B5EF4-FFF2-40B4-BE49-F238E27FC236}">
                    <a16:creationId xmlns:a16="http://schemas.microsoft.com/office/drawing/2014/main" id="{5BD162CB-E2A0-715F-0E7C-D1F7C44333E2}"/>
                  </a:ext>
                </a:extLst>
              </p:cNvPr>
              <p:cNvPicPr>
                <a:picLocks noChangeAspect="1"/>
              </p:cNvPicPr>
              <p:nvPr/>
            </p:nvPicPr>
            <p:blipFill>
              <a:blip r:embed="rId4"/>
              <a:stretch>
                <a:fillRect/>
              </a:stretch>
            </p:blipFill>
            <p:spPr>
              <a:xfrm>
                <a:off x="343654" y="2235436"/>
                <a:ext cx="7790328" cy="3895164"/>
              </a:xfrm>
              <a:prstGeom prst="rect">
                <a:avLst/>
              </a:prstGeom>
            </p:spPr>
          </p:pic>
          <p:sp>
            <p:nvSpPr>
              <p:cNvPr id="10" name="文本框 9">
                <a:extLst>
                  <a:ext uri="{FF2B5EF4-FFF2-40B4-BE49-F238E27FC236}">
                    <a16:creationId xmlns:a16="http://schemas.microsoft.com/office/drawing/2014/main" id="{1D1CC73C-B81F-1490-B88A-EFFA8D54D19F}"/>
                  </a:ext>
                </a:extLst>
              </p:cNvPr>
              <p:cNvSpPr txBox="1"/>
              <p:nvPr/>
            </p:nvSpPr>
            <p:spPr>
              <a:xfrm>
                <a:off x="3082637" y="2065120"/>
                <a:ext cx="2544922" cy="369332"/>
              </a:xfrm>
              <a:prstGeom prst="rect">
                <a:avLst/>
              </a:prstGeom>
              <a:solidFill>
                <a:schemeClr val="bg1"/>
              </a:solidFill>
              <a:ln>
                <a:solidFill>
                  <a:schemeClr val="bg1"/>
                </a:solidFill>
              </a:ln>
            </p:spPr>
            <p:txBody>
              <a:bodyPr wrap="square" rtlCol="0">
                <a:spAutoFit/>
              </a:bodyPr>
              <a:lstStyle/>
              <a:p>
                <a:r>
                  <a:rPr lang="zh-CN" altLang="en-US" b="1" dirty="0">
                    <a:latin typeface="微软雅黑" panose="020B0503020204020204" pitchFamily="34" charset="-122"/>
                    <a:ea typeface="微软雅黑" panose="020B0503020204020204" pitchFamily="34" charset="-122"/>
                  </a:rPr>
                  <a:t>岩石类型分布（</a:t>
                </a:r>
                <a:r>
                  <a:rPr lang="en-US" altLang="zh-CN" b="1" dirty="0">
                    <a:latin typeface="微软雅黑" panose="020B0503020204020204" pitchFamily="34" charset="-122"/>
                    <a:ea typeface="微软雅黑" panose="020B0503020204020204" pitchFamily="34" charset="-122"/>
                  </a:rPr>
                  <a:t>n&gt;20</a:t>
                </a:r>
                <a:r>
                  <a:rPr lang="zh-CN" altLang="en-US" b="1"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9350319E-C07D-C41D-242C-A2005E4B4204}"/>
                  </a:ext>
                </a:extLst>
              </p:cNvPr>
              <p:cNvSpPr txBox="1"/>
              <p:nvPr/>
            </p:nvSpPr>
            <p:spPr>
              <a:xfrm rot="18950710">
                <a:off x="401990" y="5297767"/>
                <a:ext cx="1115938"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玄武质安山岩</a:t>
                </a:r>
              </a:p>
            </p:txBody>
          </p:sp>
          <p:sp>
            <p:nvSpPr>
              <p:cNvPr id="13" name="文本框 12">
                <a:extLst>
                  <a:ext uri="{FF2B5EF4-FFF2-40B4-BE49-F238E27FC236}">
                    <a16:creationId xmlns:a16="http://schemas.microsoft.com/office/drawing/2014/main" id="{2D02A4BA-9A4D-0D65-8171-22380CC1DEE7}"/>
                  </a:ext>
                </a:extLst>
              </p:cNvPr>
              <p:cNvSpPr txBox="1"/>
              <p:nvPr/>
            </p:nvSpPr>
            <p:spPr>
              <a:xfrm rot="18950710">
                <a:off x="1138052" y="5146307"/>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安山岩</a:t>
                </a:r>
              </a:p>
            </p:txBody>
          </p:sp>
          <p:sp>
            <p:nvSpPr>
              <p:cNvPr id="14" name="文本框 13">
                <a:extLst>
                  <a:ext uri="{FF2B5EF4-FFF2-40B4-BE49-F238E27FC236}">
                    <a16:creationId xmlns:a16="http://schemas.microsoft.com/office/drawing/2014/main" id="{B0302212-9F56-7FF6-2536-7EBF92C9F1EB}"/>
                  </a:ext>
                </a:extLst>
              </p:cNvPr>
              <p:cNvSpPr txBox="1"/>
              <p:nvPr/>
            </p:nvSpPr>
            <p:spPr>
              <a:xfrm rot="18950710">
                <a:off x="1548654" y="5140997"/>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玄武岩</a:t>
                </a:r>
              </a:p>
            </p:txBody>
          </p:sp>
          <p:sp>
            <p:nvSpPr>
              <p:cNvPr id="15" name="文本框 14">
                <a:extLst>
                  <a:ext uri="{FF2B5EF4-FFF2-40B4-BE49-F238E27FC236}">
                    <a16:creationId xmlns:a16="http://schemas.microsoft.com/office/drawing/2014/main" id="{3CB728F0-D0E1-08A7-1047-A108C0667D74}"/>
                  </a:ext>
                </a:extLst>
              </p:cNvPr>
              <p:cNvSpPr txBox="1"/>
              <p:nvPr/>
            </p:nvSpPr>
            <p:spPr>
              <a:xfrm rot="18950710">
                <a:off x="1986150" y="5149963"/>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英安岩</a:t>
                </a:r>
              </a:p>
            </p:txBody>
          </p:sp>
          <p:sp>
            <p:nvSpPr>
              <p:cNvPr id="17" name="文本框 16">
                <a:extLst>
                  <a:ext uri="{FF2B5EF4-FFF2-40B4-BE49-F238E27FC236}">
                    <a16:creationId xmlns:a16="http://schemas.microsoft.com/office/drawing/2014/main" id="{B595C438-12AF-BE57-A7F2-DE0AE1090558}"/>
                  </a:ext>
                </a:extLst>
              </p:cNvPr>
              <p:cNvSpPr txBox="1"/>
              <p:nvPr/>
            </p:nvSpPr>
            <p:spPr>
              <a:xfrm rot="18950710">
                <a:off x="2411044" y="5137337"/>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花岗岩</a:t>
                </a:r>
              </a:p>
            </p:txBody>
          </p:sp>
          <p:sp>
            <p:nvSpPr>
              <p:cNvPr id="18" name="文本框 17">
                <a:extLst>
                  <a:ext uri="{FF2B5EF4-FFF2-40B4-BE49-F238E27FC236}">
                    <a16:creationId xmlns:a16="http://schemas.microsoft.com/office/drawing/2014/main" id="{D476A50F-1B5C-FFB9-D113-48FCDB5430D2}"/>
                  </a:ext>
                </a:extLst>
              </p:cNvPr>
              <p:cNvSpPr txBox="1"/>
              <p:nvPr/>
            </p:nvSpPr>
            <p:spPr>
              <a:xfrm rot="18950710">
                <a:off x="2850315" y="5155266"/>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闪长岩</a:t>
                </a:r>
              </a:p>
            </p:txBody>
          </p:sp>
          <p:sp>
            <p:nvSpPr>
              <p:cNvPr id="19" name="文本框 18">
                <a:extLst>
                  <a:ext uri="{FF2B5EF4-FFF2-40B4-BE49-F238E27FC236}">
                    <a16:creationId xmlns:a16="http://schemas.microsoft.com/office/drawing/2014/main" id="{1DE3BD0E-3E69-3132-AB1E-0DB85C307E33}"/>
                  </a:ext>
                </a:extLst>
              </p:cNvPr>
              <p:cNvSpPr txBox="1"/>
              <p:nvPr/>
            </p:nvSpPr>
            <p:spPr>
              <a:xfrm rot="18950710">
                <a:off x="3103985" y="5251037"/>
                <a:ext cx="963581"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花岗闪长岩</a:t>
                </a:r>
              </a:p>
            </p:txBody>
          </p:sp>
          <p:sp>
            <p:nvSpPr>
              <p:cNvPr id="21" name="文本框 20">
                <a:extLst>
                  <a:ext uri="{FF2B5EF4-FFF2-40B4-BE49-F238E27FC236}">
                    <a16:creationId xmlns:a16="http://schemas.microsoft.com/office/drawing/2014/main" id="{CEC0EDB3-A1D5-B6C2-4809-4A56BEED6059}"/>
                  </a:ext>
                </a:extLst>
              </p:cNvPr>
              <p:cNvSpPr txBox="1"/>
              <p:nvPr/>
            </p:nvSpPr>
            <p:spPr>
              <a:xfrm rot="18950710">
                <a:off x="3423100" y="5306730"/>
                <a:ext cx="1115938"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英安质凝灰岩</a:t>
                </a:r>
              </a:p>
            </p:txBody>
          </p:sp>
          <p:sp>
            <p:nvSpPr>
              <p:cNvPr id="25" name="文本框 24">
                <a:extLst>
                  <a:ext uri="{FF2B5EF4-FFF2-40B4-BE49-F238E27FC236}">
                    <a16:creationId xmlns:a16="http://schemas.microsoft.com/office/drawing/2014/main" id="{D3CD57FF-D75A-5C77-3CAB-C05142375D31}"/>
                  </a:ext>
                </a:extLst>
              </p:cNvPr>
              <p:cNvSpPr txBox="1"/>
              <p:nvPr/>
            </p:nvSpPr>
            <p:spPr>
              <a:xfrm rot="18950710">
                <a:off x="4221912" y="5146298"/>
                <a:ext cx="655342"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流纹岩</a:t>
                </a:r>
              </a:p>
            </p:txBody>
          </p:sp>
          <p:sp>
            <p:nvSpPr>
              <p:cNvPr id="37" name="文本框 36">
                <a:extLst>
                  <a:ext uri="{FF2B5EF4-FFF2-40B4-BE49-F238E27FC236}">
                    <a16:creationId xmlns:a16="http://schemas.microsoft.com/office/drawing/2014/main" id="{F4A0A674-6135-22C2-73E8-B1146B68A05A}"/>
                  </a:ext>
                </a:extLst>
              </p:cNvPr>
              <p:cNvSpPr txBox="1"/>
              <p:nvPr/>
            </p:nvSpPr>
            <p:spPr>
              <a:xfrm rot="18950710">
                <a:off x="4393698" y="5235901"/>
                <a:ext cx="960265" cy="461665"/>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玄武质安山岩侵入体</a:t>
                </a:r>
              </a:p>
            </p:txBody>
          </p:sp>
          <p:sp>
            <p:nvSpPr>
              <p:cNvPr id="38" name="文本框 37">
                <a:extLst>
                  <a:ext uri="{FF2B5EF4-FFF2-40B4-BE49-F238E27FC236}">
                    <a16:creationId xmlns:a16="http://schemas.microsoft.com/office/drawing/2014/main" id="{B8177E92-FAD1-C471-3B99-2A7E5348A624}"/>
                  </a:ext>
                </a:extLst>
              </p:cNvPr>
              <p:cNvSpPr txBox="1"/>
              <p:nvPr/>
            </p:nvSpPr>
            <p:spPr>
              <a:xfrm rot="18950710">
                <a:off x="4914856" y="5251032"/>
                <a:ext cx="963581"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石英闪长岩</a:t>
                </a:r>
              </a:p>
            </p:txBody>
          </p:sp>
          <p:sp>
            <p:nvSpPr>
              <p:cNvPr id="40" name="文本框 39">
                <a:extLst>
                  <a:ext uri="{FF2B5EF4-FFF2-40B4-BE49-F238E27FC236}">
                    <a16:creationId xmlns:a16="http://schemas.microsoft.com/office/drawing/2014/main" id="{D9D8CEEA-6D67-B408-A170-DAF9CF6E5824}"/>
                  </a:ext>
                </a:extLst>
              </p:cNvPr>
              <p:cNvSpPr txBox="1"/>
              <p:nvPr/>
            </p:nvSpPr>
            <p:spPr>
              <a:xfrm rot="18950710">
                <a:off x="5206095" y="5306730"/>
                <a:ext cx="1115938"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流纹质凝灰岩</a:t>
                </a:r>
              </a:p>
            </p:txBody>
          </p:sp>
          <p:sp>
            <p:nvSpPr>
              <p:cNvPr id="41" name="文本框 40">
                <a:extLst>
                  <a:ext uri="{FF2B5EF4-FFF2-40B4-BE49-F238E27FC236}">
                    <a16:creationId xmlns:a16="http://schemas.microsoft.com/office/drawing/2014/main" id="{DA31541C-392C-0E65-CF1A-2FC205CE528D}"/>
                  </a:ext>
                </a:extLst>
              </p:cNvPr>
              <p:cNvSpPr txBox="1"/>
              <p:nvPr/>
            </p:nvSpPr>
            <p:spPr>
              <a:xfrm rot="18950710">
                <a:off x="5629500" y="5302967"/>
                <a:ext cx="1115938"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安山岩侵入体</a:t>
                </a:r>
              </a:p>
            </p:txBody>
          </p:sp>
          <p:sp>
            <p:nvSpPr>
              <p:cNvPr id="42" name="文本框 41">
                <a:extLst>
                  <a:ext uri="{FF2B5EF4-FFF2-40B4-BE49-F238E27FC236}">
                    <a16:creationId xmlns:a16="http://schemas.microsoft.com/office/drawing/2014/main" id="{7F43D4F8-E8B1-A7D6-FF86-57FC35290FD7}"/>
                  </a:ext>
                </a:extLst>
              </p:cNvPr>
              <p:cNvSpPr txBox="1"/>
              <p:nvPr/>
            </p:nvSpPr>
            <p:spPr>
              <a:xfrm rot="18950710">
                <a:off x="6211533" y="5241485"/>
                <a:ext cx="944951"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安山岩岩墙</a:t>
                </a:r>
              </a:p>
            </p:txBody>
          </p:sp>
          <p:sp>
            <p:nvSpPr>
              <p:cNvPr id="44" name="文本框 43">
                <a:extLst>
                  <a:ext uri="{FF2B5EF4-FFF2-40B4-BE49-F238E27FC236}">
                    <a16:creationId xmlns:a16="http://schemas.microsoft.com/office/drawing/2014/main" id="{24380958-674E-8C40-E228-387630A3B20D}"/>
                  </a:ext>
                </a:extLst>
              </p:cNvPr>
              <p:cNvSpPr txBox="1"/>
              <p:nvPr/>
            </p:nvSpPr>
            <p:spPr>
              <a:xfrm rot="18950710">
                <a:off x="6875253" y="5167012"/>
                <a:ext cx="641961"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辉长岩</a:t>
                </a:r>
              </a:p>
            </p:txBody>
          </p:sp>
          <p:sp>
            <p:nvSpPr>
              <p:cNvPr id="45" name="文本框 44">
                <a:extLst>
                  <a:ext uri="{FF2B5EF4-FFF2-40B4-BE49-F238E27FC236}">
                    <a16:creationId xmlns:a16="http://schemas.microsoft.com/office/drawing/2014/main" id="{ACF45A52-BC4A-266E-7E49-1FA02E1F419B}"/>
                  </a:ext>
                </a:extLst>
              </p:cNvPr>
              <p:cNvSpPr txBox="1"/>
              <p:nvPr/>
            </p:nvSpPr>
            <p:spPr>
              <a:xfrm rot="18950710">
                <a:off x="6952934" y="5301423"/>
                <a:ext cx="1115938" cy="276999"/>
              </a:xfrm>
              <a:prstGeom prst="rect">
                <a:avLst/>
              </a:prstGeom>
              <a:solidFill>
                <a:schemeClr val="bg1"/>
              </a:solidFill>
              <a:ln>
                <a:solidFill>
                  <a:schemeClr val="bg1"/>
                </a:solid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英安岩侵入体</a:t>
                </a:r>
              </a:p>
            </p:txBody>
          </p:sp>
          <p:sp>
            <p:nvSpPr>
              <p:cNvPr id="46" name="矩形 45">
                <a:extLst>
                  <a:ext uri="{FF2B5EF4-FFF2-40B4-BE49-F238E27FC236}">
                    <a16:creationId xmlns:a16="http://schemas.microsoft.com/office/drawing/2014/main" id="{AA7EFAB5-5686-EF78-EAF8-E59271731CE0}"/>
                  </a:ext>
                </a:extLst>
              </p:cNvPr>
              <p:cNvSpPr/>
              <p:nvPr/>
            </p:nvSpPr>
            <p:spPr>
              <a:xfrm rot="18801648">
                <a:off x="5227012" y="5074870"/>
                <a:ext cx="314149" cy="12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A07CF56-C46F-AC56-5D7A-8EADF671162F}"/>
                  </a:ext>
                </a:extLst>
              </p:cNvPr>
              <p:cNvSpPr/>
              <p:nvPr/>
            </p:nvSpPr>
            <p:spPr>
              <a:xfrm rot="18801648">
                <a:off x="6583965" y="4990217"/>
                <a:ext cx="126824" cy="1437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2A82C9A-DF45-47BA-49A9-50FD41424536}"/>
                  </a:ext>
                </a:extLst>
              </p:cNvPr>
              <p:cNvSpPr/>
              <p:nvPr/>
            </p:nvSpPr>
            <p:spPr>
              <a:xfrm rot="18801648">
                <a:off x="7911623" y="4969588"/>
                <a:ext cx="126824" cy="1437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2DE8F114-2C3F-6A0A-9B17-94D7D58334B3}"/>
                  </a:ext>
                </a:extLst>
              </p:cNvPr>
              <p:cNvSpPr/>
              <p:nvPr/>
            </p:nvSpPr>
            <p:spPr>
              <a:xfrm rot="18801648">
                <a:off x="6953907" y="4968576"/>
                <a:ext cx="113401" cy="119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741E59C-2BF5-FD75-3541-A1E072B22F44}"/>
                  </a:ext>
                </a:extLst>
              </p:cNvPr>
              <p:cNvSpPr txBox="1"/>
              <p:nvPr/>
            </p:nvSpPr>
            <p:spPr>
              <a:xfrm>
                <a:off x="4036885" y="5874421"/>
                <a:ext cx="761513" cy="261610"/>
              </a:xfrm>
              <a:prstGeom prst="rect">
                <a:avLst/>
              </a:prstGeom>
              <a:solidFill>
                <a:schemeClr val="bg1"/>
              </a:solidFill>
              <a:ln>
                <a:solidFill>
                  <a:schemeClr val="bg1"/>
                </a:solidFill>
              </a:ln>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岩石类型</a:t>
                </a:r>
              </a:p>
            </p:txBody>
          </p:sp>
        </p:grpSp>
        <p:sp>
          <p:nvSpPr>
            <p:cNvPr id="52" name="文本框 51">
              <a:extLst>
                <a:ext uri="{FF2B5EF4-FFF2-40B4-BE49-F238E27FC236}">
                  <a16:creationId xmlns:a16="http://schemas.microsoft.com/office/drawing/2014/main" id="{600420BA-1A69-822B-A7AC-82796F7BB2AA}"/>
                </a:ext>
              </a:extLst>
            </p:cNvPr>
            <p:cNvSpPr txBox="1"/>
            <p:nvPr/>
          </p:nvSpPr>
          <p:spPr>
            <a:xfrm rot="16200000">
              <a:off x="513379" y="3537316"/>
              <a:ext cx="478243" cy="261610"/>
            </a:xfrm>
            <a:prstGeom prst="rect">
              <a:avLst/>
            </a:prstGeom>
            <a:solidFill>
              <a:schemeClr val="bg1"/>
            </a:solidFill>
            <a:ln>
              <a:solidFill>
                <a:schemeClr val="bg1"/>
              </a:solidFill>
            </a:ln>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数量</a:t>
              </a:r>
            </a:p>
          </p:txBody>
        </p:sp>
      </p:grpSp>
    </p:spTree>
    <p:extLst>
      <p:ext uri="{BB962C8B-B14F-4D97-AF65-F5344CB8AC3E}">
        <p14:creationId xmlns:p14="http://schemas.microsoft.com/office/powerpoint/2010/main" val="3267579895"/>
      </p:ext>
    </p:extLst>
  </p:cSld>
  <p:clrMapOvr>
    <a:masterClrMapping/>
  </p:clrMapOvr>
  <p:transition spd="med">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2*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015_2*l_h_a*1_3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5_2*l_h_f*1_3_1"/>
  <p:tag name="KSO_WM_TEMPLATE_CATEGORY" val="diagram"/>
  <p:tag name="KSO_WM_TEMPLATE_INDEX" val="20231015"/>
  <p:tag name="KSO_WM_UNIT_LAYERLEVEL" val="1_1_1"/>
  <p:tag name="KSO_WM_TAG_VERSION" val="3.0"/>
  <p:tag name="KSO_WM_UNIT_ISCONTENTSTITLE" val="0"/>
  <p:tag name="KSO_WM_UNIT_ISNUMDGMTITLE" val="0"/>
  <p:tag name="KSO_WM_UNIT_VALUE" val="33"/>
  <p:tag name="KSO_WM_UNIT_SUBTYPE" val="a"/>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RESOURCE_RECORD_KEY" val="{&quot;70&quot;:[331359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2*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2*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015_2*l_h_a*1_3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015_2*l_h_a*1_3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5_2*l_h_f*1_3_1"/>
  <p:tag name="KSO_WM_TEMPLATE_CATEGORY" val="diagram"/>
  <p:tag name="KSO_WM_TEMPLATE_INDEX" val="20231015"/>
  <p:tag name="KSO_WM_UNIT_LAYERLEVEL" val="1_1_1"/>
  <p:tag name="KSO_WM_TAG_VERSION" val="3.0"/>
  <p:tag name="KSO_WM_UNIT_ISCONTENTSTITLE" val="0"/>
  <p:tag name="KSO_WM_UNIT_ISNUMDGMTITLE" val="0"/>
  <p:tag name="KSO_WM_UNIT_VALUE" val="33"/>
  <p:tag name="KSO_WM_UNIT_SUBTYPE" val="a"/>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5_2*l_h_f*1_3_1"/>
  <p:tag name="KSO_WM_TEMPLATE_CATEGORY" val="diagram"/>
  <p:tag name="KSO_WM_TEMPLATE_INDEX" val="20231015"/>
  <p:tag name="KSO_WM_UNIT_LAYERLEVEL" val="1_1_1"/>
  <p:tag name="KSO_WM_TAG_VERSION" val="3.0"/>
  <p:tag name="KSO_WM_UNIT_ISCONTENTSTITLE" val="0"/>
  <p:tag name="KSO_WM_UNIT_ISNUMDGMTITLE" val="0"/>
  <p:tag name="KSO_WM_UNIT_VALUE" val="33"/>
  <p:tag name="KSO_WM_UNIT_SUBTYPE" val="a"/>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RESOURCE_RECORD_KEY" val="{&quot;70&quot;:[331359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2*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15_2*l_h_f*1_1_1"/>
  <p:tag name="KSO_WM_TEMPLATE_CATEGORY" val="diagram"/>
  <p:tag name="KSO_WM_TEMPLATE_INDEX" val="20231015"/>
  <p:tag name="KSO_WM_UNIT_LAYERLEVEL" val="1_1_1"/>
  <p:tag name="KSO_WM_TAG_VERSION" val="3.0"/>
  <p:tag name="KSO_WM_UNIT_ISCONTENTSTITLE" val="0"/>
  <p:tag name="KSO_WM_UNIT_ISNUMDGMTITLE" val="0"/>
  <p:tag name="KSO_WM_UNIT_SUBTYPE" val="a"/>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2*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15_2*l_h_f*1_2_1"/>
  <p:tag name="KSO_WM_TEMPLATE_CATEGORY" val="diagram"/>
  <p:tag name="KSO_WM_TEMPLATE_INDEX" val="20231015"/>
  <p:tag name="KSO_WM_UNIT_LAYERLEVEL" val="1_1_1"/>
  <p:tag name="KSO_WM_TAG_VERSION" val="3.0"/>
  <p:tag name="KSO_WM_UNIT_VALUE" val="33"/>
  <p:tag name="KSO_WM_DIAGRAM_MAX_ITEMCNT" val="6"/>
  <p:tag name="KSO_WM_DIAGRAM_MIN_ITEMCNT" val="2"/>
  <p:tag name="KSO_WM_DIAGRAM_VIRTUALLY_FRAME" val="{&quot;height&quot;:341.67496062992126,&quot;left&quot;:28.25,&quot;top&quot;:149.07503937007874,&quot;width&quot;:92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842</Words>
  <Application>Microsoft Office PowerPoint</Application>
  <PresentationFormat>宽屏</PresentationFormat>
  <Paragraphs>257</Paragraphs>
  <Slides>25</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等线 Light</vt:lpstr>
      <vt:lpstr>黑体</vt:lpstr>
      <vt:lpstr>微软雅黑</vt:lpstr>
      <vt:lpstr>Arial</vt:lpstr>
      <vt:lpstr>Open Sans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玥 冰</dc:creator>
  <cp:lastModifiedBy>祎杰 郑</cp:lastModifiedBy>
  <cp:revision>29</cp:revision>
  <dcterms:created xsi:type="dcterms:W3CDTF">2024-05-17T09:16:14Z</dcterms:created>
  <dcterms:modified xsi:type="dcterms:W3CDTF">2024-06-28T02:37:16Z</dcterms:modified>
</cp:coreProperties>
</file>